
<file path=[Content_Types].xml><?xml version="1.0" encoding="utf-8"?>
<Types xmlns="http://schemas.openxmlformats.org/package/2006/content-types">
  <Default Extension="bin" ContentType="application/vnd.openxmlformats-officedocument.oleObject"/>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4" r:id="rId1"/>
  </p:sldMasterIdLst>
  <p:notesMasterIdLst>
    <p:notesMasterId r:id="rId9"/>
  </p:notesMasterIdLst>
  <p:sldIdLst>
    <p:sldId id="261" r:id="rId2"/>
    <p:sldId id="271" r:id="rId3"/>
    <p:sldId id="262" r:id="rId4"/>
    <p:sldId id="272" r:id="rId5"/>
    <p:sldId id="269" r:id="rId6"/>
    <p:sldId id="273" r:id="rId7"/>
    <p:sldId id="266" r:id="rId8"/>
  </p:sldIdLst>
  <p:sldSz cx="12192000" cy="6858000"/>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FF16A87-CB08-8FD7-3F01-DB0ABB8E8ABE}" name="Gareth Andrews" initials="GA" userId="S::gandrews@farnboroughairport.com::9a595898-a1c5-4482-a08f-72dbd230ff9f" providerId="AD"/>
  <p188:author id="{EBE26EB3-9758-AC9E-EF2B-44726E864487}" name="Rachel Thomas" initials="RT" userId="S::REThomas@farnboroughairport.com::c898e0e7-1edf-4147-8cbb-5ded36f67f12" providerId="AD"/>
  <p188:author id="{35FD65C4-A161-365F-1F2A-468C4FEDEA1C}" name="Les Freer" initials="LF" userId="S::lfreer@farnboroughairport.com::ea40a30a-ed01-4e35-916f-cc6b51aa6b5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1F2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5" autoAdjust="0"/>
    <p:restoredTop sz="94660"/>
  </p:normalViewPr>
  <p:slideViewPr>
    <p:cSldViewPr snapToGrid="0">
      <p:cViewPr varScale="1">
        <p:scale>
          <a:sx n="104" d="100"/>
          <a:sy n="104" d="100"/>
        </p:scale>
        <p:origin x="672" y="108"/>
      </p:cViewPr>
      <p:guideLst/>
    </p:cSldViewPr>
  </p:slideViewPr>
  <p:notesTextViewPr>
    <p:cViewPr>
      <p:scale>
        <a:sx n="1" d="1"/>
        <a:sy n="1" d="1"/>
      </p:scale>
      <p:origin x="0" y="0"/>
    </p:cViewPr>
  </p:notesTextViewPr>
  <p:notesViewPr>
    <p:cSldViewPr snapToGrid="0">
      <p:cViewPr varScale="1">
        <p:scale>
          <a:sx n="59" d="100"/>
          <a:sy n="59" d="100"/>
        </p:scale>
        <p:origin x="3238" y="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8/10/relationships/authors" Target="authors.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GB" sz="1200" b="1" i="0" baseline="0" dirty="0">
                <a:effectLst/>
              </a:rPr>
              <a:t>Number of Complaints with outlier removed</a:t>
            </a:r>
            <a:endParaRPr lang="en-GB" sz="1200" dirty="0">
              <a:effectLst/>
            </a:endParaRPr>
          </a:p>
        </c:rich>
      </c:tx>
      <c:layout>
        <c:manualLayout>
          <c:xMode val="edge"/>
          <c:yMode val="edge"/>
          <c:x val="0.1689698098412076"/>
          <c:y val="7.1568004255760376E-3"/>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3.1776562317318888E-2"/>
          <c:y val="0.20425385717745106"/>
          <c:w val="0.9364468753653622"/>
          <c:h val="0.67362297842203445"/>
        </c:manualLayout>
      </c:layout>
      <c:barChart>
        <c:barDir val="col"/>
        <c:grouping val="clustered"/>
        <c:varyColors val="0"/>
        <c:ser>
          <c:idx val="0"/>
          <c:order val="0"/>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Total!$C$22:$F$22</c:f>
              <c:numCache>
                <c:formatCode>General</c:formatCode>
                <c:ptCount val="4"/>
                <c:pt idx="0">
                  <c:v>2019</c:v>
                </c:pt>
                <c:pt idx="1">
                  <c:v>2020</c:v>
                </c:pt>
                <c:pt idx="2">
                  <c:v>2021</c:v>
                </c:pt>
                <c:pt idx="3">
                  <c:v>2022</c:v>
                </c:pt>
              </c:numCache>
            </c:numRef>
          </c:cat>
          <c:val>
            <c:numRef>
              <c:f>Total!$C$23:$F$23</c:f>
              <c:numCache>
                <c:formatCode>General</c:formatCode>
                <c:ptCount val="4"/>
                <c:pt idx="0">
                  <c:v>155</c:v>
                </c:pt>
                <c:pt idx="1">
                  <c:v>150</c:v>
                </c:pt>
                <c:pt idx="2">
                  <c:v>362</c:v>
                </c:pt>
                <c:pt idx="3">
                  <c:v>2090</c:v>
                </c:pt>
              </c:numCache>
            </c:numRef>
          </c:val>
          <c:extLst>
            <c:ext xmlns:c16="http://schemas.microsoft.com/office/drawing/2014/chart" uri="{C3380CC4-5D6E-409C-BE32-E72D297353CC}">
              <c16:uniqueId val="{00000000-AAAC-4F1D-B34D-7CDCEB2C3005}"/>
            </c:ext>
          </c:extLst>
        </c:ser>
        <c:dLbls>
          <c:dLblPos val="inEnd"/>
          <c:showLegendKey val="0"/>
          <c:showVal val="1"/>
          <c:showCatName val="0"/>
          <c:showSerName val="0"/>
          <c:showPercent val="0"/>
          <c:showBubbleSize val="0"/>
        </c:dLbls>
        <c:gapWidth val="65"/>
        <c:axId val="661177792"/>
        <c:axId val="661175712"/>
      </c:barChart>
      <c:catAx>
        <c:axId val="66117779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661175712"/>
        <c:crosses val="autoZero"/>
        <c:auto val="1"/>
        <c:lblAlgn val="ctr"/>
        <c:lblOffset val="100"/>
        <c:noMultiLvlLbl val="0"/>
      </c:catAx>
      <c:valAx>
        <c:axId val="66117571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661177792"/>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5300"/>
          </a:xfrm>
          <a:prstGeom prst="rect">
            <a:avLst/>
          </a:prstGeom>
        </p:spPr>
        <p:txBody>
          <a:bodyPr vert="horz" lIns="91440" tIns="45720" rIns="91440" bIns="45720" rtlCol="0"/>
          <a:lstStyle>
            <a:lvl1pPr algn="r">
              <a:defRPr sz="1200"/>
            </a:lvl1pPr>
          </a:lstStyle>
          <a:p>
            <a:fld id="{459A8607-5EB6-41F2-B867-A8CF5C0D01CC}" type="datetimeFigureOut">
              <a:rPr lang="en-GB" smtClean="0"/>
              <a:t>08/02/2023</a:t>
            </a:fld>
            <a:endParaRPr lang="en-GB"/>
          </a:p>
        </p:txBody>
      </p:sp>
      <p:sp>
        <p:nvSpPr>
          <p:cNvPr id="4" name="Slide Image Placeholder 3"/>
          <p:cNvSpPr>
            <a:spLocks noGrp="1" noRot="1" noChangeAspect="1"/>
          </p:cNvSpPr>
          <p:nvPr>
            <p:ph type="sldImg" idx="2"/>
          </p:nvPr>
        </p:nvSpPr>
        <p:spPr>
          <a:xfrm>
            <a:off x="438150" y="1233488"/>
            <a:ext cx="5921375" cy="33321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51388"/>
            <a:ext cx="5438775" cy="38877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63"/>
            <a:ext cx="2946400" cy="4953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377363"/>
            <a:ext cx="2946400" cy="495300"/>
          </a:xfrm>
          <a:prstGeom prst="rect">
            <a:avLst/>
          </a:prstGeom>
        </p:spPr>
        <p:txBody>
          <a:bodyPr vert="horz" lIns="91440" tIns="45720" rIns="91440" bIns="45720" rtlCol="0" anchor="b"/>
          <a:lstStyle>
            <a:lvl1pPr algn="r">
              <a:defRPr sz="1200"/>
            </a:lvl1pPr>
          </a:lstStyle>
          <a:p>
            <a:fld id="{522CA4E7-1899-4DB6-A8EB-368E46C6111C}" type="slidenum">
              <a:rPr lang="en-GB" smtClean="0"/>
              <a:t>‹#›</a:t>
            </a:fld>
            <a:endParaRPr lang="en-GB"/>
          </a:p>
        </p:txBody>
      </p:sp>
    </p:spTree>
    <p:extLst>
      <p:ext uri="{BB962C8B-B14F-4D97-AF65-F5344CB8AC3E}">
        <p14:creationId xmlns:p14="http://schemas.microsoft.com/office/powerpoint/2010/main" val="3790910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3694F-01CE-4A70-9579-95A9C81F27AF}"/>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1E772CD4-8B23-466A-93E4-6205E78925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2B4D07E-8AD5-49A2-A5B8-033C828FA4AA}"/>
              </a:ext>
            </a:extLst>
          </p:cNvPr>
          <p:cNvSpPr>
            <a:spLocks noGrp="1"/>
          </p:cNvSpPr>
          <p:nvPr>
            <p:ph type="dt" sz="half" idx="10"/>
          </p:nvPr>
        </p:nvSpPr>
        <p:spPr/>
        <p:txBody>
          <a:bodyPr/>
          <a:lstStyle/>
          <a:p>
            <a:fld id="{291A3A03-5809-436A-994C-09C3EC47681F}" type="datetimeFigureOut">
              <a:rPr lang="en-GB" smtClean="0"/>
              <a:t>08/02/2023</a:t>
            </a:fld>
            <a:endParaRPr lang="en-GB"/>
          </a:p>
        </p:txBody>
      </p:sp>
      <p:sp>
        <p:nvSpPr>
          <p:cNvPr id="5" name="Footer Placeholder 4">
            <a:extLst>
              <a:ext uri="{FF2B5EF4-FFF2-40B4-BE49-F238E27FC236}">
                <a16:creationId xmlns:a16="http://schemas.microsoft.com/office/drawing/2014/main" id="{48E40BC8-6806-4D54-B672-B6FC158EF0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D5353A7-3138-45FA-9F3A-7AB3E05310D3}"/>
              </a:ext>
            </a:extLst>
          </p:cNvPr>
          <p:cNvSpPr>
            <a:spLocks noGrp="1"/>
          </p:cNvSpPr>
          <p:nvPr>
            <p:ph type="sldNum" sz="quarter" idx="12"/>
          </p:nvPr>
        </p:nvSpPr>
        <p:spPr/>
        <p:txBody>
          <a:bodyPr/>
          <a:lstStyle/>
          <a:p>
            <a:fld id="{8F6B3C78-5DB8-4425-8763-EBE133CDBA19}" type="slidenum">
              <a:rPr lang="en-GB" smtClean="0"/>
              <a:t>‹#›</a:t>
            </a:fld>
            <a:endParaRPr lang="en-GB"/>
          </a:p>
        </p:txBody>
      </p:sp>
    </p:spTree>
    <p:extLst>
      <p:ext uri="{BB962C8B-B14F-4D97-AF65-F5344CB8AC3E}">
        <p14:creationId xmlns:p14="http://schemas.microsoft.com/office/powerpoint/2010/main" val="3595977717"/>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F9563-BA29-4680-BC85-566A207AF9B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CCF045D-CF65-4C58-821A-77C7955991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9ABAE48-0BC9-4293-8B34-CD87D9726495}"/>
              </a:ext>
            </a:extLst>
          </p:cNvPr>
          <p:cNvSpPr>
            <a:spLocks noGrp="1"/>
          </p:cNvSpPr>
          <p:nvPr>
            <p:ph type="dt" sz="half" idx="10"/>
          </p:nvPr>
        </p:nvSpPr>
        <p:spPr/>
        <p:txBody>
          <a:bodyPr/>
          <a:lstStyle/>
          <a:p>
            <a:fld id="{291A3A03-5809-436A-994C-09C3EC47681F}" type="datetimeFigureOut">
              <a:rPr lang="en-GB" smtClean="0"/>
              <a:t>08/02/2023</a:t>
            </a:fld>
            <a:endParaRPr lang="en-GB"/>
          </a:p>
        </p:txBody>
      </p:sp>
      <p:sp>
        <p:nvSpPr>
          <p:cNvPr id="5" name="Footer Placeholder 4">
            <a:extLst>
              <a:ext uri="{FF2B5EF4-FFF2-40B4-BE49-F238E27FC236}">
                <a16:creationId xmlns:a16="http://schemas.microsoft.com/office/drawing/2014/main" id="{F0B6051B-9B51-4E0D-A400-0339BBBFC7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AD9F5A9-D23A-4C1F-971B-C837C48D767D}"/>
              </a:ext>
            </a:extLst>
          </p:cNvPr>
          <p:cNvSpPr>
            <a:spLocks noGrp="1"/>
          </p:cNvSpPr>
          <p:nvPr>
            <p:ph type="sldNum" sz="quarter" idx="12"/>
          </p:nvPr>
        </p:nvSpPr>
        <p:spPr/>
        <p:txBody>
          <a:bodyPr/>
          <a:lstStyle/>
          <a:p>
            <a:fld id="{8F6B3C78-5DB8-4425-8763-EBE133CDBA19}" type="slidenum">
              <a:rPr lang="en-GB" smtClean="0"/>
              <a:t>‹#›</a:t>
            </a:fld>
            <a:endParaRPr lang="en-GB"/>
          </a:p>
        </p:txBody>
      </p:sp>
    </p:spTree>
    <p:extLst>
      <p:ext uri="{BB962C8B-B14F-4D97-AF65-F5344CB8AC3E}">
        <p14:creationId xmlns:p14="http://schemas.microsoft.com/office/powerpoint/2010/main" val="4284251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CB7B68-D450-4229-B025-E602DC9B3A6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44810FD-1C25-4165-8981-5D08E4EFD4E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960199-A749-443E-A9D4-A5C7724E5F12}"/>
              </a:ext>
            </a:extLst>
          </p:cNvPr>
          <p:cNvSpPr>
            <a:spLocks noGrp="1"/>
          </p:cNvSpPr>
          <p:nvPr>
            <p:ph type="dt" sz="half" idx="10"/>
          </p:nvPr>
        </p:nvSpPr>
        <p:spPr/>
        <p:txBody>
          <a:bodyPr/>
          <a:lstStyle/>
          <a:p>
            <a:fld id="{291A3A03-5809-436A-994C-09C3EC47681F}" type="datetimeFigureOut">
              <a:rPr lang="en-GB" smtClean="0"/>
              <a:t>08/02/2023</a:t>
            </a:fld>
            <a:endParaRPr lang="en-GB"/>
          </a:p>
        </p:txBody>
      </p:sp>
      <p:sp>
        <p:nvSpPr>
          <p:cNvPr id="5" name="Footer Placeholder 4">
            <a:extLst>
              <a:ext uri="{FF2B5EF4-FFF2-40B4-BE49-F238E27FC236}">
                <a16:creationId xmlns:a16="http://schemas.microsoft.com/office/drawing/2014/main" id="{399C09BE-C672-4A61-A838-DD3BC7567C0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40118F-B11E-4F91-8D6A-C92F9EE6ED40}"/>
              </a:ext>
            </a:extLst>
          </p:cNvPr>
          <p:cNvSpPr>
            <a:spLocks noGrp="1"/>
          </p:cNvSpPr>
          <p:nvPr>
            <p:ph type="sldNum" sz="quarter" idx="12"/>
          </p:nvPr>
        </p:nvSpPr>
        <p:spPr/>
        <p:txBody>
          <a:bodyPr/>
          <a:lstStyle/>
          <a:p>
            <a:fld id="{8F6B3C78-5DB8-4425-8763-EBE133CDBA19}" type="slidenum">
              <a:rPr lang="en-GB" smtClean="0"/>
              <a:t>‹#›</a:t>
            </a:fld>
            <a:endParaRPr lang="en-GB"/>
          </a:p>
        </p:txBody>
      </p:sp>
    </p:spTree>
    <p:extLst>
      <p:ext uri="{BB962C8B-B14F-4D97-AF65-F5344CB8AC3E}">
        <p14:creationId xmlns:p14="http://schemas.microsoft.com/office/powerpoint/2010/main" val="761190417"/>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5D5DC-C041-4373-8949-E26B7F7C237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3918597-5D0F-471D-959C-B2CA3ED4DDF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B486C3A-98A1-4159-A49C-38E39882342D}"/>
              </a:ext>
            </a:extLst>
          </p:cNvPr>
          <p:cNvSpPr>
            <a:spLocks noGrp="1"/>
          </p:cNvSpPr>
          <p:nvPr>
            <p:ph type="dt" sz="half" idx="10"/>
          </p:nvPr>
        </p:nvSpPr>
        <p:spPr/>
        <p:txBody>
          <a:bodyPr/>
          <a:lstStyle/>
          <a:p>
            <a:fld id="{291A3A03-5809-436A-994C-09C3EC47681F}" type="datetimeFigureOut">
              <a:rPr lang="en-GB" smtClean="0"/>
              <a:t>08/02/2023</a:t>
            </a:fld>
            <a:endParaRPr lang="en-GB"/>
          </a:p>
        </p:txBody>
      </p:sp>
      <p:sp>
        <p:nvSpPr>
          <p:cNvPr id="5" name="Footer Placeholder 4">
            <a:extLst>
              <a:ext uri="{FF2B5EF4-FFF2-40B4-BE49-F238E27FC236}">
                <a16:creationId xmlns:a16="http://schemas.microsoft.com/office/drawing/2014/main" id="{9F1A9E25-59D2-4C60-B29C-B2396FFAE7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78B8FF-2918-4FD2-B72E-ABA783A60205}"/>
              </a:ext>
            </a:extLst>
          </p:cNvPr>
          <p:cNvSpPr>
            <a:spLocks noGrp="1"/>
          </p:cNvSpPr>
          <p:nvPr>
            <p:ph type="sldNum" sz="quarter" idx="12"/>
          </p:nvPr>
        </p:nvSpPr>
        <p:spPr/>
        <p:txBody>
          <a:bodyPr/>
          <a:lstStyle/>
          <a:p>
            <a:fld id="{8F6B3C78-5DB8-4425-8763-EBE133CDBA19}" type="slidenum">
              <a:rPr lang="en-GB" smtClean="0"/>
              <a:t>‹#›</a:t>
            </a:fld>
            <a:endParaRPr lang="en-GB"/>
          </a:p>
        </p:txBody>
      </p:sp>
    </p:spTree>
    <p:extLst>
      <p:ext uri="{BB962C8B-B14F-4D97-AF65-F5344CB8AC3E}">
        <p14:creationId xmlns:p14="http://schemas.microsoft.com/office/powerpoint/2010/main" val="2610867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5FEC5-FC5B-439C-B507-EAE0B776EFB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50EB452-6947-4AC5-9D8F-48596CB4D5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1DC9C0E-A697-4CB2-B696-5C7310BFAB97}"/>
              </a:ext>
            </a:extLst>
          </p:cNvPr>
          <p:cNvSpPr>
            <a:spLocks noGrp="1"/>
          </p:cNvSpPr>
          <p:nvPr>
            <p:ph type="dt" sz="half" idx="10"/>
          </p:nvPr>
        </p:nvSpPr>
        <p:spPr/>
        <p:txBody>
          <a:bodyPr/>
          <a:lstStyle/>
          <a:p>
            <a:fld id="{291A3A03-5809-436A-994C-09C3EC47681F}" type="datetimeFigureOut">
              <a:rPr lang="en-GB" smtClean="0"/>
              <a:t>08/02/2023</a:t>
            </a:fld>
            <a:endParaRPr lang="en-GB"/>
          </a:p>
        </p:txBody>
      </p:sp>
      <p:sp>
        <p:nvSpPr>
          <p:cNvPr id="5" name="Footer Placeholder 4">
            <a:extLst>
              <a:ext uri="{FF2B5EF4-FFF2-40B4-BE49-F238E27FC236}">
                <a16:creationId xmlns:a16="http://schemas.microsoft.com/office/drawing/2014/main" id="{880FC072-A6D2-4351-93D0-A4241F6032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99C877B-9347-4265-9B69-9A6F3B7D5D50}"/>
              </a:ext>
            </a:extLst>
          </p:cNvPr>
          <p:cNvSpPr>
            <a:spLocks noGrp="1"/>
          </p:cNvSpPr>
          <p:nvPr>
            <p:ph type="sldNum" sz="quarter" idx="12"/>
          </p:nvPr>
        </p:nvSpPr>
        <p:spPr/>
        <p:txBody>
          <a:bodyPr/>
          <a:lstStyle/>
          <a:p>
            <a:fld id="{8F6B3C78-5DB8-4425-8763-EBE133CDBA19}" type="slidenum">
              <a:rPr lang="en-GB" smtClean="0"/>
              <a:t>‹#›</a:t>
            </a:fld>
            <a:endParaRPr lang="en-GB"/>
          </a:p>
        </p:txBody>
      </p:sp>
    </p:spTree>
    <p:extLst>
      <p:ext uri="{BB962C8B-B14F-4D97-AF65-F5344CB8AC3E}">
        <p14:creationId xmlns:p14="http://schemas.microsoft.com/office/powerpoint/2010/main" val="2681211980"/>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61DD9-18AC-4D8C-A7E9-8CBDA565AE1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17DEB07-FC50-4BF7-AB55-97E81B722CA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4652638-D911-4E3E-AAF1-F26D8F070A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FD46743-8A16-4E2B-8CF5-44729CF24D8A}"/>
              </a:ext>
            </a:extLst>
          </p:cNvPr>
          <p:cNvSpPr>
            <a:spLocks noGrp="1"/>
          </p:cNvSpPr>
          <p:nvPr>
            <p:ph type="dt" sz="half" idx="10"/>
          </p:nvPr>
        </p:nvSpPr>
        <p:spPr/>
        <p:txBody>
          <a:bodyPr/>
          <a:lstStyle/>
          <a:p>
            <a:fld id="{291A3A03-5809-436A-994C-09C3EC47681F}" type="datetimeFigureOut">
              <a:rPr lang="en-GB" smtClean="0"/>
              <a:t>08/02/2023</a:t>
            </a:fld>
            <a:endParaRPr lang="en-GB"/>
          </a:p>
        </p:txBody>
      </p:sp>
      <p:sp>
        <p:nvSpPr>
          <p:cNvPr id="6" name="Footer Placeholder 5">
            <a:extLst>
              <a:ext uri="{FF2B5EF4-FFF2-40B4-BE49-F238E27FC236}">
                <a16:creationId xmlns:a16="http://schemas.microsoft.com/office/drawing/2014/main" id="{0282215D-12DA-486D-B850-CD55DC95D8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5E62933-34DE-4342-BC5D-875F467F9C34}"/>
              </a:ext>
            </a:extLst>
          </p:cNvPr>
          <p:cNvSpPr>
            <a:spLocks noGrp="1"/>
          </p:cNvSpPr>
          <p:nvPr>
            <p:ph type="sldNum" sz="quarter" idx="12"/>
          </p:nvPr>
        </p:nvSpPr>
        <p:spPr/>
        <p:txBody>
          <a:bodyPr/>
          <a:lstStyle/>
          <a:p>
            <a:fld id="{8F6B3C78-5DB8-4425-8763-EBE133CDBA19}" type="slidenum">
              <a:rPr lang="en-GB" smtClean="0"/>
              <a:t>‹#›</a:t>
            </a:fld>
            <a:endParaRPr lang="en-GB"/>
          </a:p>
        </p:txBody>
      </p:sp>
    </p:spTree>
    <p:extLst>
      <p:ext uri="{BB962C8B-B14F-4D97-AF65-F5344CB8AC3E}">
        <p14:creationId xmlns:p14="http://schemas.microsoft.com/office/powerpoint/2010/main" val="623242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1A163-B110-4039-BAC3-A5F8F1D97E2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4AD5EE5-6D50-4102-900B-E5E6D63EFE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6FF9CB-ACDA-44F0-A951-250C5128B5A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FBF7720-2DD2-4983-A69A-C01DA11755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4B4D49E-74C8-440A-B406-AE27D06C3BE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3C1314D-8996-474D-9D6C-359FECFCE421}"/>
              </a:ext>
            </a:extLst>
          </p:cNvPr>
          <p:cNvSpPr>
            <a:spLocks noGrp="1"/>
          </p:cNvSpPr>
          <p:nvPr>
            <p:ph type="dt" sz="half" idx="10"/>
          </p:nvPr>
        </p:nvSpPr>
        <p:spPr/>
        <p:txBody>
          <a:bodyPr/>
          <a:lstStyle/>
          <a:p>
            <a:fld id="{291A3A03-5809-436A-994C-09C3EC47681F}" type="datetimeFigureOut">
              <a:rPr lang="en-GB" smtClean="0"/>
              <a:t>08/02/2023</a:t>
            </a:fld>
            <a:endParaRPr lang="en-GB"/>
          </a:p>
        </p:txBody>
      </p:sp>
      <p:sp>
        <p:nvSpPr>
          <p:cNvPr id="8" name="Footer Placeholder 7">
            <a:extLst>
              <a:ext uri="{FF2B5EF4-FFF2-40B4-BE49-F238E27FC236}">
                <a16:creationId xmlns:a16="http://schemas.microsoft.com/office/drawing/2014/main" id="{BC103D85-7053-440F-BA1F-44D68E9A78D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0B63D1E-A613-44FA-A86B-BD42561B3456}"/>
              </a:ext>
            </a:extLst>
          </p:cNvPr>
          <p:cNvSpPr>
            <a:spLocks noGrp="1"/>
          </p:cNvSpPr>
          <p:nvPr>
            <p:ph type="sldNum" sz="quarter" idx="12"/>
          </p:nvPr>
        </p:nvSpPr>
        <p:spPr/>
        <p:txBody>
          <a:bodyPr/>
          <a:lstStyle/>
          <a:p>
            <a:fld id="{8F6B3C78-5DB8-4425-8763-EBE133CDBA19}" type="slidenum">
              <a:rPr lang="en-GB" smtClean="0"/>
              <a:t>‹#›</a:t>
            </a:fld>
            <a:endParaRPr lang="en-GB"/>
          </a:p>
        </p:txBody>
      </p:sp>
    </p:spTree>
    <p:extLst>
      <p:ext uri="{BB962C8B-B14F-4D97-AF65-F5344CB8AC3E}">
        <p14:creationId xmlns:p14="http://schemas.microsoft.com/office/powerpoint/2010/main" val="466420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9DFA7-EEC3-42CE-ACED-F01FA5C675B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BC5E925-A86E-4A14-9C91-C32FF11F80C3}"/>
              </a:ext>
            </a:extLst>
          </p:cNvPr>
          <p:cNvSpPr>
            <a:spLocks noGrp="1"/>
          </p:cNvSpPr>
          <p:nvPr>
            <p:ph type="dt" sz="half" idx="10"/>
          </p:nvPr>
        </p:nvSpPr>
        <p:spPr/>
        <p:txBody>
          <a:bodyPr/>
          <a:lstStyle/>
          <a:p>
            <a:fld id="{291A3A03-5809-436A-994C-09C3EC47681F}" type="datetimeFigureOut">
              <a:rPr lang="en-GB" smtClean="0"/>
              <a:t>08/02/2023</a:t>
            </a:fld>
            <a:endParaRPr lang="en-GB"/>
          </a:p>
        </p:txBody>
      </p:sp>
      <p:sp>
        <p:nvSpPr>
          <p:cNvPr id="4" name="Footer Placeholder 3">
            <a:extLst>
              <a:ext uri="{FF2B5EF4-FFF2-40B4-BE49-F238E27FC236}">
                <a16:creationId xmlns:a16="http://schemas.microsoft.com/office/drawing/2014/main" id="{EF02B26F-8730-483B-8AFE-0C811EF26FB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DCE99CC-B3FE-439D-BFF8-70E40724B317}"/>
              </a:ext>
            </a:extLst>
          </p:cNvPr>
          <p:cNvSpPr>
            <a:spLocks noGrp="1"/>
          </p:cNvSpPr>
          <p:nvPr>
            <p:ph type="sldNum" sz="quarter" idx="12"/>
          </p:nvPr>
        </p:nvSpPr>
        <p:spPr/>
        <p:txBody>
          <a:bodyPr/>
          <a:lstStyle/>
          <a:p>
            <a:fld id="{8F6B3C78-5DB8-4425-8763-EBE133CDBA19}" type="slidenum">
              <a:rPr lang="en-GB" smtClean="0"/>
              <a:t>‹#›</a:t>
            </a:fld>
            <a:endParaRPr lang="en-GB"/>
          </a:p>
        </p:txBody>
      </p:sp>
    </p:spTree>
    <p:extLst>
      <p:ext uri="{BB962C8B-B14F-4D97-AF65-F5344CB8AC3E}">
        <p14:creationId xmlns:p14="http://schemas.microsoft.com/office/powerpoint/2010/main" val="3503001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4BDFD1-9D31-4F6D-BC1E-E2CB0D8AC4C0}"/>
              </a:ext>
            </a:extLst>
          </p:cNvPr>
          <p:cNvSpPr>
            <a:spLocks noGrp="1"/>
          </p:cNvSpPr>
          <p:nvPr>
            <p:ph type="dt" sz="half" idx="10"/>
          </p:nvPr>
        </p:nvSpPr>
        <p:spPr/>
        <p:txBody>
          <a:bodyPr/>
          <a:lstStyle/>
          <a:p>
            <a:fld id="{291A3A03-5809-436A-994C-09C3EC47681F}" type="datetimeFigureOut">
              <a:rPr lang="en-GB" smtClean="0"/>
              <a:t>08/02/2023</a:t>
            </a:fld>
            <a:endParaRPr lang="en-GB"/>
          </a:p>
        </p:txBody>
      </p:sp>
      <p:sp>
        <p:nvSpPr>
          <p:cNvPr id="3" name="Footer Placeholder 2">
            <a:extLst>
              <a:ext uri="{FF2B5EF4-FFF2-40B4-BE49-F238E27FC236}">
                <a16:creationId xmlns:a16="http://schemas.microsoft.com/office/drawing/2014/main" id="{C72BA811-E0F8-4DEE-82BE-DC5986030A6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C3499E6-3C7F-4E9C-8F70-8EE0B77ABDB8}"/>
              </a:ext>
            </a:extLst>
          </p:cNvPr>
          <p:cNvSpPr>
            <a:spLocks noGrp="1"/>
          </p:cNvSpPr>
          <p:nvPr>
            <p:ph type="sldNum" sz="quarter" idx="12"/>
          </p:nvPr>
        </p:nvSpPr>
        <p:spPr/>
        <p:txBody>
          <a:bodyPr/>
          <a:lstStyle/>
          <a:p>
            <a:fld id="{8F6B3C78-5DB8-4425-8763-EBE133CDBA19}" type="slidenum">
              <a:rPr lang="en-GB" smtClean="0"/>
              <a:t>‹#›</a:t>
            </a:fld>
            <a:endParaRPr lang="en-GB"/>
          </a:p>
        </p:txBody>
      </p:sp>
    </p:spTree>
    <p:extLst>
      <p:ext uri="{BB962C8B-B14F-4D97-AF65-F5344CB8AC3E}">
        <p14:creationId xmlns:p14="http://schemas.microsoft.com/office/powerpoint/2010/main" val="2818634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C9DF0-CE2B-422C-BA6D-10EC8D66EC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3FA3FC6-3427-47C5-852A-43211A1EDA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A4C880E-7A3D-46EE-9621-4BD136FE74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EC9694-BDBC-4F25-9C50-FA7AB011C16B}"/>
              </a:ext>
            </a:extLst>
          </p:cNvPr>
          <p:cNvSpPr>
            <a:spLocks noGrp="1"/>
          </p:cNvSpPr>
          <p:nvPr>
            <p:ph type="dt" sz="half" idx="10"/>
          </p:nvPr>
        </p:nvSpPr>
        <p:spPr/>
        <p:txBody>
          <a:bodyPr/>
          <a:lstStyle/>
          <a:p>
            <a:fld id="{291A3A03-5809-436A-994C-09C3EC47681F}" type="datetimeFigureOut">
              <a:rPr lang="en-GB" smtClean="0"/>
              <a:t>08/02/2023</a:t>
            </a:fld>
            <a:endParaRPr lang="en-GB"/>
          </a:p>
        </p:txBody>
      </p:sp>
      <p:sp>
        <p:nvSpPr>
          <p:cNvPr id="6" name="Footer Placeholder 5">
            <a:extLst>
              <a:ext uri="{FF2B5EF4-FFF2-40B4-BE49-F238E27FC236}">
                <a16:creationId xmlns:a16="http://schemas.microsoft.com/office/drawing/2014/main" id="{3D8DA1BE-0CD5-49C8-9EA3-96F9A940E1B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ECD4DAF-C87A-42C6-B345-4AC2E4A37D48}"/>
              </a:ext>
            </a:extLst>
          </p:cNvPr>
          <p:cNvSpPr>
            <a:spLocks noGrp="1"/>
          </p:cNvSpPr>
          <p:nvPr>
            <p:ph type="sldNum" sz="quarter" idx="12"/>
          </p:nvPr>
        </p:nvSpPr>
        <p:spPr/>
        <p:txBody>
          <a:bodyPr/>
          <a:lstStyle/>
          <a:p>
            <a:fld id="{8F6B3C78-5DB8-4425-8763-EBE133CDBA19}" type="slidenum">
              <a:rPr lang="en-GB" smtClean="0"/>
              <a:t>‹#›</a:t>
            </a:fld>
            <a:endParaRPr lang="en-GB"/>
          </a:p>
        </p:txBody>
      </p:sp>
    </p:spTree>
    <p:extLst>
      <p:ext uri="{BB962C8B-B14F-4D97-AF65-F5344CB8AC3E}">
        <p14:creationId xmlns:p14="http://schemas.microsoft.com/office/powerpoint/2010/main" val="3479931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91CC8-96FC-4306-BF1D-140C54C2B3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ED6D540-BE0B-4F22-8188-AA5D39807E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678FD0E-65C5-4E31-8DC3-00D308DF6C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47B456-3B62-4806-941F-70C49455FC7C}"/>
              </a:ext>
            </a:extLst>
          </p:cNvPr>
          <p:cNvSpPr>
            <a:spLocks noGrp="1"/>
          </p:cNvSpPr>
          <p:nvPr>
            <p:ph type="dt" sz="half" idx="10"/>
          </p:nvPr>
        </p:nvSpPr>
        <p:spPr/>
        <p:txBody>
          <a:bodyPr/>
          <a:lstStyle/>
          <a:p>
            <a:fld id="{291A3A03-5809-436A-994C-09C3EC47681F}" type="datetimeFigureOut">
              <a:rPr lang="en-GB" smtClean="0"/>
              <a:t>08/02/2023</a:t>
            </a:fld>
            <a:endParaRPr lang="en-GB"/>
          </a:p>
        </p:txBody>
      </p:sp>
      <p:sp>
        <p:nvSpPr>
          <p:cNvPr id="6" name="Footer Placeholder 5">
            <a:extLst>
              <a:ext uri="{FF2B5EF4-FFF2-40B4-BE49-F238E27FC236}">
                <a16:creationId xmlns:a16="http://schemas.microsoft.com/office/drawing/2014/main" id="{803C4204-A989-4AF6-AEC8-E898C152A18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38EBD68-F919-4092-B07F-CEC5654DC412}"/>
              </a:ext>
            </a:extLst>
          </p:cNvPr>
          <p:cNvSpPr>
            <a:spLocks noGrp="1"/>
          </p:cNvSpPr>
          <p:nvPr>
            <p:ph type="sldNum" sz="quarter" idx="12"/>
          </p:nvPr>
        </p:nvSpPr>
        <p:spPr/>
        <p:txBody>
          <a:bodyPr/>
          <a:lstStyle/>
          <a:p>
            <a:fld id="{8F6B3C78-5DB8-4425-8763-EBE133CDBA19}" type="slidenum">
              <a:rPr lang="en-GB" smtClean="0"/>
              <a:t>‹#›</a:t>
            </a:fld>
            <a:endParaRPr lang="en-GB"/>
          </a:p>
        </p:txBody>
      </p:sp>
    </p:spTree>
    <p:extLst>
      <p:ext uri="{BB962C8B-B14F-4D97-AF65-F5344CB8AC3E}">
        <p14:creationId xmlns:p14="http://schemas.microsoft.com/office/powerpoint/2010/main" val="425016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080C1B-F981-4C80-A832-1C287D6DDB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BFA67084-043A-46BD-BD6D-359B677CC5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4B21B61-C45F-4BE6-A21B-806BCF3868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1A3A03-5809-436A-994C-09C3EC47681F}" type="datetimeFigureOut">
              <a:rPr lang="en-GB" smtClean="0"/>
              <a:t>08/02/2023</a:t>
            </a:fld>
            <a:endParaRPr lang="en-GB"/>
          </a:p>
        </p:txBody>
      </p:sp>
      <p:sp>
        <p:nvSpPr>
          <p:cNvPr id="5" name="Footer Placeholder 4">
            <a:extLst>
              <a:ext uri="{FF2B5EF4-FFF2-40B4-BE49-F238E27FC236}">
                <a16:creationId xmlns:a16="http://schemas.microsoft.com/office/drawing/2014/main" id="{BDC476FD-704A-434D-9972-A05F75FF3B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226B338-542B-4C0A-AC68-FD7C88F596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6B3C78-5DB8-4425-8763-EBE133CDBA19}" type="slidenum">
              <a:rPr lang="en-GB" smtClean="0"/>
              <a:t>‹#›</a:t>
            </a:fld>
            <a:endParaRPr lang="en-GB"/>
          </a:p>
        </p:txBody>
      </p:sp>
    </p:spTree>
    <p:extLst>
      <p:ext uri="{BB962C8B-B14F-4D97-AF65-F5344CB8AC3E}">
        <p14:creationId xmlns:p14="http://schemas.microsoft.com/office/powerpoint/2010/main" val="265481130"/>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ebtrak.emsbk.com/fab" TargetMode="External"/><Relationship Id="rId2" Type="http://schemas.openxmlformats.org/officeDocument/2006/relationships/hyperlink" Target="mailto:complaints@farnboroughairport.com" TargetMode="Externa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31F2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1DC76-778B-46A3-A3EA-056D1BF6A116}"/>
              </a:ext>
            </a:extLst>
          </p:cNvPr>
          <p:cNvSpPr>
            <a:spLocks noGrp="1"/>
          </p:cNvSpPr>
          <p:nvPr>
            <p:ph type="ctrTitle"/>
          </p:nvPr>
        </p:nvSpPr>
        <p:spPr>
          <a:xfrm>
            <a:off x="1524000" y="1835428"/>
            <a:ext cx="9144000" cy="2387600"/>
          </a:xfrm>
        </p:spPr>
        <p:txBody>
          <a:bodyPr>
            <a:normAutofit/>
          </a:bodyPr>
          <a:lstStyle/>
          <a:p>
            <a:r>
              <a:rPr lang="en-GB" sz="3600" dirty="0">
                <a:solidFill>
                  <a:schemeClr val="bg1"/>
                </a:solidFill>
              </a:rPr>
              <a:t>FAL Policy on Handling Noise Complaints  </a:t>
            </a:r>
            <a:br>
              <a:rPr lang="en-GB" sz="3600" dirty="0">
                <a:solidFill>
                  <a:schemeClr val="bg1"/>
                </a:solidFill>
              </a:rPr>
            </a:br>
            <a:r>
              <a:rPr lang="en-GB" sz="2400" dirty="0">
                <a:solidFill>
                  <a:schemeClr val="bg1"/>
                </a:solidFill>
              </a:rPr>
              <a:t>S106; Addition of Regular Callers (Section 8)</a:t>
            </a:r>
            <a:endParaRPr lang="en-GB" sz="2400" dirty="0">
              <a:solidFill>
                <a:schemeClr val="bg1"/>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36D75CC6-2739-402B-88B2-4C33008460FE}"/>
              </a:ext>
            </a:extLst>
          </p:cNvPr>
          <p:cNvSpPr>
            <a:spLocks noGrp="1"/>
          </p:cNvSpPr>
          <p:nvPr>
            <p:ph type="subTitle" idx="1"/>
          </p:nvPr>
        </p:nvSpPr>
        <p:spPr>
          <a:xfrm>
            <a:off x="1524000" y="4315103"/>
            <a:ext cx="9144000" cy="1655762"/>
          </a:xfrm>
        </p:spPr>
        <p:txBody>
          <a:bodyPr/>
          <a:lstStyle/>
          <a:p>
            <a:r>
              <a:rPr lang="en-GB" dirty="0">
                <a:solidFill>
                  <a:schemeClr val="bg1"/>
                </a:solidFill>
                <a:latin typeface="Arial" panose="020B0604020202020204" pitchFamily="34" charset="0"/>
                <a:cs typeface="Arial" panose="020B0604020202020204" pitchFamily="34" charset="0"/>
              </a:rPr>
              <a:t>FACC – February 2023 </a:t>
            </a:r>
          </a:p>
        </p:txBody>
      </p:sp>
      <p:pic>
        <p:nvPicPr>
          <p:cNvPr id="4" name="Picture 3" descr="A picture containing drawing, bird, flower&#10;&#10;Description automatically generated">
            <a:extLst>
              <a:ext uri="{FF2B5EF4-FFF2-40B4-BE49-F238E27FC236}">
                <a16:creationId xmlns:a16="http://schemas.microsoft.com/office/drawing/2014/main" id="{030394B8-CC57-438E-8867-51C5B73265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67642" y="0"/>
            <a:ext cx="4224358" cy="2011680"/>
          </a:xfrm>
          <a:prstGeom prst="rect">
            <a:avLst/>
          </a:prstGeom>
        </p:spPr>
      </p:pic>
      <p:sp>
        <p:nvSpPr>
          <p:cNvPr id="5" name="TextBox 4">
            <a:extLst>
              <a:ext uri="{FF2B5EF4-FFF2-40B4-BE49-F238E27FC236}">
                <a16:creationId xmlns:a16="http://schemas.microsoft.com/office/drawing/2014/main" id="{17CDC1D8-C43A-42A5-B093-0A3FB734A74F}"/>
              </a:ext>
            </a:extLst>
          </p:cNvPr>
          <p:cNvSpPr txBox="1"/>
          <p:nvPr/>
        </p:nvSpPr>
        <p:spPr>
          <a:xfrm>
            <a:off x="9868986" y="1305783"/>
            <a:ext cx="1974669" cy="276999"/>
          </a:xfrm>
          <a:prstGeom prst="rect">
            <a:avLst/>
          </a:prstGeom>
          <a:noFill/>
        </p:spPr>
        <p:txBody>
          <a:bodyPr wrap="square" rtlCol="0">
            <a:spAutoFit/>
          </a:bodyPr>
          <a:lstStyle/>
          <a:p>
            <a:r>
              <a:rPr lang="en-GB" sz="1200" dirty="0">
                <a:solidFill>
                  <a:schemeClr val="bg1"/>
                </a:solidFill>
                <a:latin typeface="Arial" panose="020B0604020202020204" pitchFamily="34" charset="0"/>
                <a:cs typeface="Arial" panose="020B0604020202020204" pitchFamily="34" charset="0"/>
              </a:rPr>
              <a:t>AHEAD OF THE CURVE</a:t>
            </a:r>
          </a:p>
        </p:txBody>
      </p:sp>
    </p:spTree>
    <p:extLst>
      <p:ext uri="{BB962C8B-B14F-4D97-AF65-F5344CB8AC3E}">
        <p14:creationId xmlns:p14="http://schemas.microsoft.com/office/powerpoint/2010/main" val="566312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4640655D-F447-4E98-BE05-E852C57422F8}"/>
              </a:ext>
            </a:extLst>
          </p:cNvPr>
          <p:cNvSpPr>
            <a:spLocks noGrp="1"/>
          </p:cNvSpPr>
          <p:nvPr>
            <p:ph idx="1"/>
          </p:nvPr>
        </p:nvSpPr>
        <p:spPr>
          <a:xfrm>
            <a:off x="428625" y="1519451"/>
            <a:ext cx="11490420" cy="5286233"/>
          </a:xfrm>
        </p:spPr>
        <p:txBody>
          <a:bodyPr>
            <a:normAutofit/>
          </a:bodyPr>
          <a:lstStyle/>
          <a:p>
            <a:pPr marL="0" indent="0" algn="just">
              <a:buNone/>
            </a:pPr>
            <a:r>
              <a:rPr lang="en-GB" sz="1500" dirty="0">
                <a:effectLst/>
                <a:ea typeface="Calibri" panose="020F0502020204030204" pitchFamily="34" charset="0"/>
              </a:rPr>
              <a:t>Complaints about activities, noise and emissions at the airport can be made using the following channels;</a:t>
            </a:r>
          </a:p>
          <a:p>
            <a:pPr lvl="1" algn="just">
              <a:buFont typeface="+mj-lt"/>
              <a:buAutoNum type="alphaLcParenR"/>
            </a:pPr>
            <a:r>
              <a:rPr lang="en-GB" sz="1500" b="0" i="0" dirty="0">
                <a:solidFill>
                  <a:srgbClr val="111111"/>
                </a:solidFill>
                <a:effectLst/>
              </a:rPr>
              <a:t>Contact the Airport directly on 01252 526001</a:t>
            </a:r>
          </a:p>
          <a:p>
            <a:pPr lvl="1" algn="just">
              <a:buFont typeface="+mj-lt"/>
              <a:buAutoNum type="alphaLcParenR"/>
            </a:pPr>
            <a:r>
              <a:rPr lang="en-GB" sz="1500" dirty="0">
                <a:solidFill>
                  <a:srgbClr val="111111"/>
                </a:solidFill>
              </a:rPr>
              <a:t>W</a:t>
            </a:r>
            <a:r>
              <a:rPr lang="en-GB" sz="1500" b="0" i="0" dirty="0">
                <a:solidFill>
                  <a:srgbClr val="111111"/>
                </a:solidFill>
                <a:effectLst/>
              </a:rPr>
              <a:t>rite to: Sustainability Manager Farnborough Airport Ltd, Farnborough Airport, Hampshire, GU14 6XA </a:t>
            </a:r>
          </a:p>
          <a:p>
            <a:pPr lvl="1" algn="just">
              <a:buFont typeface="+mj-lt"/>
              <a:buAutoNum type="alphaLcParenR"/>
            </a:pPr>
            <a:r>
              <a:rPr lang="en-GB" sz="1500" dirty="0">
                <a:solidFill>
                  <a:srgbClr val="111111"/>
                </a:solidFill>
              </a:rPr>
              <a:t>E mail;</a:t>
            </a:r>
            <a:r>
              <a:rPr lang="en-GB" sz="1500" b="1" i="0" dirty="0">
                <a:solidFill>
                  <a:srgbClr val="111111"/>
                </a:solidFill>
                <a:effectLst/>
              </a:rPr>
              <a:t> </a:t>
            </a:r>
            <a:r>
              <a:rPr lang="en-GB" sz="1500" i="0" dirty="0">
                <a:solidFill>
                  <a:srgbClr val="111111"/>
                </a:solidFill>
                <a:effectLst/>
                <a:hlinkClick r:id="rId2"/>
              </a:rPr>
              <a:t>complaints@farnboroughairport.com</a:t>
            </a:r>
            <a:endParaRPr lang="en-GB" sz="1500" i="0" dirty="0">
              <a:solidFill>
                <a:srgbClr val="111111"/>
              </a:solidFill>
              <a:effectLst/>
            </a:endParaRPr>
          </a:p>
          <a:p>
            <a:pPr lvl="1" algn="just">
              <a:buFont typeface="+mj-lt"/>
              <a:buAutoNum type="alphaLcParenR"/>
            </a:pPr>
            <a:r>
              <a:rPr lang="en-GB" sz="1500" dirty="0" err="1">
                <a:solidFill>
                  <a:srgbClr val="111111"/>
                </a:solidFill>
                <a:ea typeface="Calibri" panose="020F0502020204030204" pitchFamily="34" charset="0"/>
              </a:rPr>
              <a:t>WebTrak</a:t>
            </a:r>
            <a:r>
              <a:rPr lang="en-GB" sz="1500" dirty="0">
                <a:solidFill>
                  <a:srgbClr val="111111"/>
                </a:solidFill>
                <a:ea typeface="Calibri" panose="020F0502020204030204" pitchFamily="34" charset="0"/>
              </a:rPr>
              <a:t> Farnborough Airport; </a:t>
            </a:r>
            <a:r>
              <a:rPr lang="en-GB" sz="1500" dirty="0">
                <a:solidFill>
                  <a:srgbClr val="111111"/>
                </a:solidFill>
                <a:ea typeface="Calibri" panose="020F0502020204030204" pitchFamily="34" charset="0"/>
                <a:hlinkClick r:id="rId3"/>
              </a:rPr>
              <a:t>https://webtrak.emsbk.com/fab</a:t>
            </a:r>
            <a:r>
              <a:rPr lang="en-GB" sz="1500" dirty="0">
                <a:solidFill>
                  <a:srgbClr val="111111"/>
                </a:solidFill>
                <a:ea typeface="Calibri" panose="020F0502020204030204" pitchFamily="34" charset="0"/>
              </a:rPr>
              <a:t> </a:t>
            </a:r>
          </a:p>
          <a:p>
            <a:pPr lvl="1" algn="just">
              <a:buFont typeface="+mj-lt"/>
              <a:buAutoNum type="alphaLcParenR"/>
            </a:pPr>
            <a:r>
              <a:rPr lang="en-GB" sz="1500" dirty="0">
                <a:solidFill>
                  <a:srgbClr val="111111"/>
                </a:solidFill>
                <a:effectLst/>
                <a:ea typeface="Calibri" panose="020F0502020204030204" pitchFamily="34" charset="0"/>
              </a:rPr>
              <a:t>Alternatively contact your FACC Member</a:t>
            </a:r>
            <a:endParaRPr lang="en-GB" sz="1500" dirty="0">
              <a:effectLst/>
              <a:ea typeface="Calibri" panose="020F0502020204030204" pitchFamily="34" charset="0"/>
            </a:endParaRPr>
          </a:p>
          <a:p>
            <a:pPr marL="342900" indent="-342900" algn="just">
              <a:buFont typeface="+mj-lt"/>
              <a:buAutoNum type="alphaLcParenR"/>
            </a:pPr>
            <a:endParaRPr lang="en-GB" sz="1000" dirty="0">
              <a:effectLst/>
              <a:ea typeface="Calibri" panose="020F0502020204030204" pitchFamily="34" charset="0"/>
            </a:endParaRPr>
          </a:p>
          <a:p>
            <a:pPr marL="0" indent="0" algn="just">
              <a:buNone/>
            </a:pPr>
            <a:r>
              <a:rPr lang="en-GB" sz="1500" dirty="0"/>
              <a:t>FAL records all complaints and aims to respond back to complainants with 10 working days </a:t>
            </a:r>
          </a:p>
          <a:p>
            <a:pPr marL="800100" lvl="1" indent="-342900" algn="just">
              <a:buFont typeface="+mj-lt"/>
              <a:buAutoNum type="alphaLcParenR"/>
            </a:pPr>
            <a:r>
              <a:rPr lang="en-GB" sz="1500" dirty="0"/>
              <a:t>If further investigation is required, we will acknowledge the complaint and advise when we expect to be able to respond</a:t>
            </a:r>
          </a:p>
          <a:p>
            <a:pPr marL="800100" lvl="1" indent="-342900" algn="just">
              <a:buFont typeface="+mj-lt"/>
              <a:buAutoNum type="alphaLcParenR"/>
            </a:pPr>
            <a:r>
              <a:rPr lang="en-GB" sz="1500" dirty="0"/>
              <a:t>We can </a:t>
            </a:r>
            <a:r>
              <a:rPr lang="en-GB" sz="1500" b="1" dirty="0"/>
              <a:t>only</a:t>
            </a:r>
            <a:r>
              <a:rPr lang="en-GB" sz="1500" dirty="0"/>
              <a:t> provide information on aircraft the operate from Farnborough Airport</a:t>
            </a:r>
          </a:p>
          <a:p>
            <a:pPr marL="800100" lvl="1" indent="-342900" algn="just">
              <a:buFont typeface="+mj-lt"/>
              <a:buAutoNum type="alphaLcParenR"/>
            </a:pPr>
            <a:r>
              <a:rPr lang="en-GB" sz="1500" dirty="0"/>
              <a:t>Complaints may not be logged or responded to if submitted by others means than those stated above</a:t>
            </a:r>
          </a:p>
          <a:p>
            <a:pPr marL="800100" lvl="1" indent="-342900" algn="just">
              <a:buFont typeface="+mj-lt"/>
              <a:buAutoNum type="alphaLcParenR"/>
            </a:pPr>
            <a:endParaRPr lang="en-GB" sz="1000" dirty="0"/>
          </a:p>
          <a:p>
            <a:pPr marL="0" indent="0">
              <a:buNone/>
            </a:pPr>
            <a:r>
              <a:rPr lang="en-GB" sz="1500" dirty="0"/>
              <a:t>Everyone has the right to complain and enquire about aircraft noise issues, we fully support this and our aims are to;</a:t>
            </a:r>
          </a:p>
          <a:p>
            <a:pPr marL="800100" lvl="1" indent="-342900" algn="just">
              <a:buFont typeface="+mj-lt"/>
              <a:buAutoNum type="alphaLcParenR"/>
            </a:pPr>
            <a:r>
              <a:rPr lang="en-GB" sz="1500" dirty="0"/>
              <a:t>Address complaints with integrity, objectivity and in an unbiased manner</a:t>
            </a:r>
          </a:p>
          <a:p>
            <a:pPr marL="800100" lvl="1" indent="-342900" algn="just">
              <a:buFont typeface="+mj-lt"/>
              <a:buAutoNum type="alphaLcParenR"/>
            </a:pPr>
            <a:r>
              <a:rPr lang="en-GB" sz="1500" dirty="0"/>
              <a:t>Provide sufficient information to explain the source of the issue, and where appropriate, confirm what action has been taken/underway </a:t>
            </a:r>
          </a:p>
          <a:p>
            <a:pPr marL="800100" lvl="1" indent="-342900" algn="just">
              <a:buFont typeface="+mj-lt"/>
              <a:buAutoNum type="alphaLcParenR"/>
            </a:pPr>
            <a:r>
              <a:rPr lang="en-GB" sz="1500" dirty="0"/>
              <a:t>Maintain a complete record of complaints and enquiries received </a:t>
            </a:r>
          </a:p>
          <a:p>
            <a:pPr marL="457200" lvl="1" indent="0" algn="just">
              <a:buNone/>
            </a:pPr>
            <a:endParaRPr lang="en-GB" sz="1500" dirty="0"/>
          </a:p>
          <a:p>
            <a:pPr marL="457200" lvl="1" indent="0" algn="just">
              <a:buNone/>
            </a:pPr>
            <a:r>
              <a:rPr lang="en-GB" sz="1500" dirty="0"/>
              <a:t>*** The provision of extensive data capture can have resource implications for FAL, consequently we cannot undertake extensive data gathering exercises for all individual cases</a:t>
            </a:r>
          </a:p>
          <a:p>
            <a:pPr marL="0" indent="0">
              <a:buNone/>
            </a:pPr>
            <a:endParaRPr lang="en-GB" sz="1400" dirty="0"/>
          </a:p>
          <a:p>
            <a:pPr marL="342900" indent="-342900">
              <a:buAutoNum type="arabicParenR"/>
            </a:pPr>
            <a:endParaRPr lang="en-GB" sz="1800" dirty="0"/>
          </a:p>
          <a:p>
            <a:pPr marL="342900" indent="-342900">
              <a:buAutoNum type="arabicParenR"/>
            </a:pPr>
            <a:endParaRPr lang="en-GB" sz="1800" dirty="0"/>
          </a:p>
          <a:p>
            <a:pPr marL="342900" indent="-342900">
              <a:buAutoNum type="arabicParenR"/>
            </a:pPr>
            <a:endParaRPr lang="en-GB" sz="1800" dirty="0"/>
          </a:p>
          <a:p>
            <a:pPr marL="342900" indent="-342900">
              <a:buAutoNum type="arabicParenR"/>
            </a:pPr>
            <a:endParaRPr lang="en-GB" sz="1800" dirty="0"/>
          </a:p>
          <a:p>
            <a:pPr marL="0" indent="0">
              <a:buNone/>
            </a:pPr>
            <a:endParaRPr lang="en-GB" sz="1800" dirty="0"/>
          </a:p>
          <a:p>
            <a:pPr marL="0" indent="0">
              <a:buNone/>
            </a:pPr>
            <a:endParaRPr lang="en-GB" sz="2000" dirty="0"/>
          </a:p>
          <a:p>
            <a:pPr marL="0" indent="0">
              <a:buNone/>
            </a:pPr>
            <a:endParaRPr lang="en-GB" sz="2000" dirty="0"/>
          </a:p>
        </p:txBody>
      </p:sp>
      <p:grpSp>
        <p:nvGrpSpPr>
          <p:cNvPr id="8" name="Group 7">
            <a:extLst>
              <a:ext uri="{FF2B5EF4-FFF2-40B4-BE49-F238E27FC236}">
                <a16:creationId xmlns:a16="http://schemas.microsoft.com/office/drawing/2014/main" id="{0451EEF1-A081-41EA-90F6-5686C220128F}"/>
              </a:ext>
            </a:extLst>
          </p:cNvPr>
          <p:cNvGrpSpPr/>
          <p:nvPr/>
        </p:nvGrpSpPr>
        <p:grpSpPr>
          <a:xfrm>
            <a:off x="0" y="-15754"/>
            <a:ext cx="12192000" cy="1369077"/>
            <a:chOff x="0" y="0"/>
            <a:chExt cx="12192000" cy="1369077"/>
          </a:xfrm>
        </p:grpSpPr>
        <p:sp>
          <p:nvSpPr>
            <p:cNvPr id="9" name="Rectangle 8">
              <a:extLst>
                <a:ext uri="{FF2B5EF4-FFF2-40B4-BE49-F238E27FC236}">
                  <a16:creationId xmlns:a16="http://schemas.microsoft.com/office/drawing/2014/main" id="{A1133C67-A8F3-48D0-BE2E-A06B4D230AB2}"/>
                </a:ext>
              </a:extLst>
            </p:cNvPr>
            <p:cNvSpPr/>
            <p:nvPr/>
          </p:nvSpPr>
          <p:spPr>
            <a:xfrm>
              <a:off x="0" y="0"/>
              <a:ext cx="12192000" cy="1369077"/>
            </a:xfrm>
            <a:prstGeom prst="rect">
              <a:avLst/>
            </a:prstGeom>
            <a:solidFill>
              <a:srgbClr val="231F2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pic>
          <p:nvPicPr>
            <p:cNvPr id="10" name="Picture 9" descr="A picture containing drawing, bird, flower&#10;&#10;Description automatically generated">
              <a:extLst>
                <a:ext uri="{FF2B5EF4-FFF2-40B4-BE49-F238E27FC236}">
                  <a16:creationId xmlns:a16="http://schemas.microsoft.com/office/drawing/2014/main" id="{70D95ACD-5CDF-47A2-8C60-807EF461FD5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83218" y="0"/>
              <a:ext cx="2808782" cy="1337569"/>
            </a:xfrm>
            <a:prstGeom prst="rect">
              <a:avLst/>
            </a:prstGeom>
          </p:spPr>
        </p:pic>
      </p:grpSp>
      <p:sp>
        <p:nvSpPr>
          <p:cNvPr id="11" name="Subtitle 2">
            <a:extLst>
              <a:ext uri="{FF2B5EF4-FFF2-40B4-BE49-F238E27FC236}">
                <a16:creationId xmlns:a16="http://schemas.microsoft.com/office/drawing/2014/main" id="{04E8E563-A34B-49E3-84B5-DDE6C08900A7}"/>
              </a:ext>
            </a:extLst>
          </p:cNvPr>
          <p:cNvSpPr txBox="1">
            <a:spLocks/>
          </p:cNvSpPr>
          <p:nvPr/>
        </p:nvSpPr>
        <p:spPr>
          <a:xfrm>
            <a:off x="428625" y="668785"/>
            <a:ext cx="8574348" cy="61410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solidFill>
                  <a:schemeClr val="bg1"/>
                </a:solidFill>
                <a:cs typeface="Arial" panose="020B0604020202020204" pitchFamily="34" charset="0"/>
              </a:rPr>
              <a:t>Complaints Handling Procedures</a:t>
            </a:r>
          </a:p>
        </p:txBody>
      </p:sp>
    </p:spTree>
    <p:extLst>
      <p:ext uri="{BB962C8B-B14F-4D97-AF65-F5344CB8AC3E}">
        <p14:creationId xmlns:p14="http://schemas.microsoft.com/office/powerpoint/2010/main" val="3164053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4640655D-F447-4E98-BE05-E852C57422F8}"/>
              </a:ext>
            </a:extLst>
          </p:cNvPr>
          <p:cNvSpPr>
            <a:spLocks noGrp="1"/>
          </p:cNvSpPr>
          <p:nvPr>
            <p:ph idx="1"/>
          </p:nvPr>
        </p:nvSpPr>
        <p:spPr>
          <a:xfrm>
            <a:off x="269241" y="1498600"/>
            <a:ext cx="11750040" cy="5288887"/>
          </a:xfrm>
        </p:spPr>
        <p:txBody>
          <a:bodyPr>
            <a:noAutofit/>
          </a:bodyPr>
          <a:lstStyle/>
          <a:p>
            <a:pPr marL="0" indent="0" algn="just">
              <a:buNone/>
            </a:pPr>
            <a:r>
              <a:rPr lang="en-GB" sz="1400" dirty="0">
                <a:effectLst/>
                <a:latin typeface="Calibri" panose="020F0502020204030204" pitchFamily="34" charset="0"/>
                <a:ea typeface="Calibri" panose="020F0502020204030204" pitchFamily="34" charset="0"/>
              </a:rPr>
              <a:t>Where we have explained the policies and noise measures which affect a complainants postcode area and have previously supplied sufficient amounts of data to the extent that we are unable to further enhance understanding, we will notify the complainant of our intention to continue to only register rather than respond to, all future complaints, and that we will not provide any further explanation or information to them, unless relevant</a:t>
            </a:r>
          </a:p>
          <a:p>
            <a:pPr marL="0" indent="0" algn="just">
              <a:buNone/>
            </a:pPr>
            <a:endParaRPr lang="en-GB" sz="1000" dirty="0">
              <a:latin typeface="Calibri" panose="020F0502020204030204" pitchFamily="34" charset="0"/>
            </a:endParaRPr>
          </a:p>
          <a:p>
            <a:pPr marL="0" indent="0" algn="just">
              <a:buNone/>
            </a:pPr>
            <a:r>
              <a:rPr lang="en-GB" sz="1400" dirty="0">
                <a:latin typeface="Calibri" panose="020F0502020204030204" pitchFamily="34" charset="0"/>
              </a:rPr>
              <a:t>We are not able to investigate aircraft which </a:t>
            </a:r>
            <a:r>
              <a:rPr lang="en-GB" sz="1400" b="1" dirty="0">
                <a:latin typeface="Calibri" panose="020F0502020204030204" pitchFamily="34" charset="0"/>
              </a:rPr>
              <a:t>do not </a:t>
            </a:r>
            <a:r>
              <a:rPr lang="en-GB" sz="1400" dirty="0">
                <a:latin typeface="Calibri" panose="020F0502020204030204" pitchFamily="34" charset="0"/>
              </a:rPr>
              <a:t>operate to/from FAL, speculate on government policy, discuss airspace change decisions, comment on public health or changes to flight schedules. Where applicable we will direct complainants of any non FAL aircraft complaints towards the relevant airport, CAA or other regulatory body </a:t>
            </a:r>
          </a:p>
          <a:p>
            <a:pPr marL="0" indent="0" algn="just">
              <a:buNone/>
            </a:pPr>
            <a:endParaRPr lang="en-GB" sz="1000" dirty="0">
              <a:latin typeface="Calibri" panose="020F0502020204030204" pitchFamily="34" charset="0"/>
            </a:endParaRPr>
          </a:p>
          <a:p>
            <a:pPr marL="0" indent="0" algn="just">
              <a:buNone/>
            </a:pPr>
            <a:r>
              <a:rPr lang="en-GB" sz="1400" dirty="0">
                <a:latin typeface="Calibri" panose="020F0502020204030204" pitchFamily="34" charset="0"/>
              </a:rPr>
              <a:t>Individuals may receive a single consolidated response in response to multiple complaints and  enquiries</a:t>
            </a:r>
          </a:p>
          <a:p>
            <a:pPr marL="0" indent="0" algn="just">
              <a:buNone/>
            </a:pPr>
            <a:endParaRPr lang="en-GB" sz="1000" dirty="0">
              <a:latin typeface="Calibri" panose="020F0502020204030204" pitchFamily="34" charset="0"/>
            </a:endParaRPr>
          </a:p>
          <a:p>
            <a:pPr marL="0" indent="0" algn="just">
              <a:buNone/>
            </a:pPr>
            <a:r>
              <a:rPr lang="en-GB" sz="1400" dirty="0">
                <a:latin typeface="Calibri" panose="020F0502020204030204" pitchFamily="34" charset="0"/>
              </a:rPr>
              <a:t>We will not respond to any complaints made that are of an abusive or threatening nature, where we deem it necessary any such complaints will be referred to the police for their investigation</a:t>
            </a:r>
          </a:p>
          <a:p>
            <a:pPr marL="0" indent="0" algn="just">
              <a:buNone/>
            </a:pPr>
            <a:endParaRPr lang="en-GB" sz="1000" dirty="0">
              <a:latin typeface="Calibri" panose="020F0502020204030204" pitchFamily="34" charset="0"/>
            </a:endParaRPr>
          </a:p>
          <a:p>
            <a:pPr marL="0" indent="0" algn="just">
              <a:buNone/>
            </a:pPr>
            <a:r>
              <a:rPr lang="en-GB" sz="1400" dirty="0"/>
              <a:t>When the Complaints Handling Policy has been exhausted </a:t>
            </a:r>
            <a:r>
              <a:rPr lang="en-GB" sz="1400" b="1" dirty="0"/>
              <a:t>we cannot</a:t>
            </a:r>
            <a:r>
              <a:rPr lang="en-GB" sz="1400" dirty="0"/>
              <a:t> continue to engage in dialogue discussing the same issues time and again with the same people</a:t>
            </a:r>
          </a:p>
          <a:p>
            <a:pPr marL="0" indent="0" algn="just">
              <a:buNone/>
            </a:pPr>
            <a:endParaRPr lang="en-GB" sz="1000" dirty="0">
              <a:latin typeface="Calibri" panose="020F0502020204030204" pitchFamily="34" charset="0"/>
            </a:endParaRPr>
          </a:p>
          <a:p>
            <a:pPr marL="0" indent="0" algn="just">
              <a:buNone/>
            </a:pPr>
            <a:r>
              <a:rPr lang="en-GB" sz="1400" b="1" dirty="0">
                <a:latin typeface="Calibri" panose="020F0502020204030204" pitchFamily="34" charset="0"/>
              </a:rPr>
              <a:t>Visits;</a:t>
            </a:r>
            <a:r>
              <a:rPr lang="en-GB" sz="1400" dirty="0">
                <a:latin typeface="Calibri" panose="020F0502020204030204" pitchFamily="34" charset="0"/>
              </a:rPr>
              <a:t> If we think that it may be beneficial for a complainant to gain a better understating of their specific concerns we will offer an invitation to visit the airport to meet with the relevant teams </a:t>
            </a:r>
          </a:p>
          <a:p>
            <a:pPr marL="0" indent="0" algn="just">
              <a:buNone/>
            </a:pPr>
            <a:endParaRPr lang="en-GB" sz="1000" dirty="0">
              <a:latin typeface="Calibri" panose="020F0502020204030204" pitchFamily="34" charset="0"/>
            </a:endParaRPr>
          </a:p>
          <a:p>
            <a:pPr marL="0" indent="0" algn="ctr">
              <a:buNone/>
            </a:pPr>
            <a:r>
              <a:rPr lang="en-GB" sz="1400" dirty="0">
                <a:latin typeface="Calibri" panose="020F0502020204030204" pitchFamily="34" charset="0"/>
              </a:rPr>
              <a:t>FAL continuously monitor all aircraft operations as part of our on-going commitment to effectively manage the noise climate around the airport and investigate any unusual occurrences</a:t>
            </a:r>
            <a:endParaRPr lang="en-GB" sz="1400" dirty="0"/>
          </a:p>
        </p:txBody>
      </p:sp>
      <p:grpSp>
        <p:nvGrpSpPr>
          <p:cNvPr id="8" name="Group 7">
            <a:extLst>
              <a:ext uri="{FF2B5EF4-FFF2-40B4-BE49-F238E27FC236}">
                <a16:creationId xmlns:a16="http://schemas.microsoft.com/office/drawing/2014/main" id="{0451EEF1-A081-41EA-90F6-5686C220128F}"/>
              </a:ext>
            </a:extLst>
          </p:cNvPr>
          <p:cNvGrpSpPr/>
          <p:nvPr/>
        </p:nvGrpSpPr>
        <p:grpSpPr>
          <a:xfrm>
            <a:off x="0" y="0"/>
            <a:ext cx="12192000" cy="1369077"/>
            <a:chOff x="0" y="0"/>
            <a:chExt cx="12192000" cy="1369077"/>
          </a:xfrm>
        </p:grpSpPr>
        <p:sp>
          <p:nvSpPr>
            <p:cNvPr id="9" name="Rectangle 8">
              <a:extLst>
                <a:ext uri="{FF2B5EF4-FFF2-40B4-BE49-F238E27FC236}">
                  <a16:creationId xmlns:a16="http://schemas.microsoft.com/office/drawing/2014/main" id="{A1133C67-A8F3-48D0-BE2E-A06B4D230AB2}"/>
                </a:ext>
              </a:extLst>
            </p:cNvPr>
            <p:cNvSpPr/>
            <p:nvPr/>
          </p:nvSpPr>
          <p:spPr>
            <a:xfrm>
              <a:off x="0" y="0"/>
              <a:ext cx="12192000" cy="1369077"/>
            </a:xfrm>
            <a:prstGeom prst="rect">
              <a:avLst/>
            </a:prstGeom>
            <a:solidFill>
              <a:srgbClr val="231F2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pic>
          <p:nvPicPr>
            <p:cNvPr id="10" name="Picture 9" descr="A picture containing drawing, bird, flower&#10;&#10;Description automatically generated">
              <a:extLst>
                <a:ext uri="{FF2B5EF4-FFF2-40B4-BE49-F238E27FC236}">
                  <a16:creationId xmlns:a16="http://schemas.microsoft.com/office/drawing/2014/main" id="{70D95ACD-5CDF-47A2-8C60-807EF461FD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83218" y="0"/>
              <a:ext cx="2808782" cy="1337569"/>
            </a:xfrm>
            <a:prstGeom prst="rect">
              <a:avLst/>
            </a:prstGeom>
          </p:spPr>
        </p:pic>
      </p:grpSp>
      <p:sp>
        <p:nvSpPr>
          <p:cNvPr id="11" name="Subtitle 2">
            <a:extLst>
              <a:ext uri="{FF2B5EF4-FFF2-40B4-BE49-F238E27FC236}">
                <a16:creationId xmlns:a16="http://schemas.microsoft.com/office/drawing/2014/main" id="{04E8E563-A34B-49E3-84B5-DDE6C08900A7}"/>
              </a:ext>
            </a:extLst>
          </p:cNvPr>
          <p:cNvSpPr txBox="1">
            <a:spLocks/>
          </p:cNvSpPr>
          <p:nvPr/>
        </p:nvSpPr>
        <p:spPr>
          <a:xfrm>
            <a:off x="269241" y="668784"/>
            <a:ext cx="6507134" cy="5868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solidFill>
                  <a:schemeClr val="bg1"/>
                </a:solidFill>
                <a:cs typeface="Arial" panose="020B0604020202020204" pitchFamily="34" charset="0"/>
              </a:rPr>
              <a:t>Regular Callers Guidelines</a:t>
            </a:r>
          </a:p>
        </p:txBody>
      </p:sp>
    </p:spTree>
    <p:extLst>
      <p:ext uri="{BB962C8B-B14F-4D97-AF65-F5344CB8AC3E}">
        <p14:creationId xmlns:p14="http://schemas.microsoft.com/office/powerpoint/2010/main" val="3228905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4640655D-F447-4E98-BE05-E852C57422F8}"/>
              </a:ext>
            </a:extLst>
          </p:cNvPr>
          <p:cNvSpPr>
            <a:spLocks noGrp="1"/>
          </p:cNvSpPr>
          <p:nvPr>
            <p:ph idx="1"/>
          </p:nvPr>
        </p:nvSpPr>
        <p:spPr>
          <a:xfrm>
            <a:off x="345440" y="1498014"/>
            <a:ext cx="11506200" cy="5230332"/>
          </a:xfrm>
        </p:spPr>
        <p:txBody>
          <a:bodyPr>
            <a:normAutofit fontScale="92500" lnSpcReduction="10000"/>
          </a:bodyPr>
          <a:lstStyle/>
          <a:p>
            <a:pPr marL="0" indent="0" algn="just">
              <a:buNone/>
            </a:pPr>
            <a:endParaRPr lang="en-GB" sz="1600" dirty="0"/>
          </a:p>
          <a:p>
            <a:pPr marL="0" indent="0" algn="just">
              <a:buNone/>
            </a:pPr>
            <a:r>
              <a:rPr lang="en-GB" sz="1800" dirty="0"/>
              <a:t>Total complaints 2019 – 2022; 		6,436  (3,720 from 1 complainant)</a:t>
            </a:r>
          </a:p>
          <a:p>
            <a:pPr marL="0" indent="0" algn="just">
              <a:buNone/>
            </a:pPr>
            <a:r>
              <a:rPr lang="en-GB" sz="1800" dirty="0"/>
              <a:t>Total complainants 2019 – 2022;	   229			</a:t>
            </a:r>
          </a:p>
          <a:p>
            <a:pPr marL="0" indent="0" algn="just">
              <a:buNone/>
            </a:pPr>
            <a:r>
              <a:rPr lang="en-GB" sz="1800" dirty="0"/>
              <a:t>2022 Average complaints p/m;	  	   254</a:t>
            </a:r>
          </a:p>
          <a:p>
            <a:pPr marL="0" indent="0" algn="just">
              <a:buNone/>
            </a:pPr>
            <a:r>
              <a:rPr lang="en-GB" sz="1800" dirty="0"/>
              <a:t>2022 Average complainants p/m;	     21</a:t>
            </a:r>
          </a:p>
          <a:p>
            <a:pPr algn="just"/>
            <a:endParaRPr lang="en-GB" sz="1600" dirty="0"/>
          </a:p>
          <a:p>
            <a:pPr algn="just"/>
            <a:endParaRPr lang="en-GB" sz="1600" dirty="0"/>
          </a:p>
          <a:p>
            <a:pPr algn="just"/>
            <a:endParaRPr lang="en-GB" sz="1600" dirty="0"/>
          </a:p>
          <a:p>
            <a:pPr marL="0" indent="0" algn="just">
              <a:buNone/>
            </a:pPr>
            <a:endParaRPr lang="en-GB" sz="2000" dirty="0">
              <a:ea typeface="Calibri" panose="020F0502020204030204" pitchFamily="34" charset="0"/>
            </a:endParaRPr>
          </a:p>
          <a:p>
            <a:pPr marL="0" indent="0" algn="just">
              <a:buNone/>
            </a:pPr>
            <a:r>
              <a:rPr lang="en-GB" sz="2000" dirty="0">
                <a:ea typeface="Calibri" panose="020F0502020204030204" pitchFamily="34" charset="0"/>
              </a:rPr>
              <a:t>The legal definition of a Vexatious Complaint is a complaint that is made without merit, with the intent to be retaliatory in nature and/or intended to annoy or to damage the recipient </a:t>
            </a:r>
          </a:p>
          <a:p>
            <a:pPr marL="0" indent="0" algn="just">
              <a:buNone/>
            </a:pPr>
            <a:endParaRPr lang="en-GB" sz="1200" dirty="0">
              <a:ea typeface="Calibri" panose="020F0502020204030204" pitchFamily="34" charset="0"/>
            </a:endParaRPr>
          </a:p>
          <a:p>
            <a:pPr marL="0" indent="0" algn="just">
              <a:buNone/>
            </a:pPr>
            <a:r>
              <a:rPr lang="en-GB" sz="2000" u="sng" dirty="0">
                <a:effectLst/>
                <a:ea typeface="Calibri" panose="020F0502020204030204" pitchFamily="34" charset="0"/>
              </a:rPr>
              <a:t>Complaint protocols </a:t>
            </a:r>
            <a:r>
              <a:rPr lang="en-GB" sz="2000" dirty="0">
                <a:effectLst/>
                <a:ea typeface="Calibri" panose="020F0502020204030204" pitchFamily="34" charset="0"/>
              </a:rPr>
              <a:t>are commonplace for local authorities, government entities, and particular business sectors who have regular interaction with communities and members of the public </a:t>
            </a:r>
          </a:p>
          <a:p>
            <a:pPr marL="0" indent="0" algn="just">
              <a:buNone/>
            </a:pPr>
            <a:endParaRPr lang="en-GB" sz="1200" dirty="0">
              <a:effectLst/>
              <a:ea typeface="Calibri" panose="020F0502020204030204" pitchFamily="34" charset="0"/>
            </a:endParaRPr>
          </a:p>
          <a:p>
            <a:pPr marL="0" indent="0" algn="just">
              <a:buNone/>
            </a:pPr>
            <a:r>
              <a:rPr lang="en-GB" sz="2000" dirty="0">
                <a:effectLst/>
                <a:ea typeface="Calibri" panose="020F0502020204030204" pitchFamily="34" charset="0"/>
              </a:rPr>
              <a:t>As such, we believe it is reasonable for FAL to look to introduce a mechanism for dealing with such complainants </a:t>
            </a:r>
          </a:p>
          <a:p>
            <a:pPr algn="just"/>
            <a:endParaRPr lang="en-GB" sz="1100" dirty="0">
              <a:effectLst/>
              <a:ea typeface="Calibri" panose="020F0502020204030204" pitchFamily="34" charset="0"/>
            </a:endParaRPr>
          </a:p>
          <a:p>
            <a:endParaRPr lang="en-GB" sz="2000" dirty="0"/>
          </a:p>
        </p:txBody>
      </p:sp>
      <p:grpSp>
        <p:nvGrpSpPr>
          <p:cNvPr id="8" name="Group 7">
            <a:extLst>
              <a:ext uri="{FF2B5EF4-FFF2-40B4-BE49-F238E27FC236}">
                <a16:creationId xmlns:a16="http://schemas.microsoft.com/office/drawing/2014/main" id="{0451EEF1-A081-41EA-90F6-5686C220128F}"/>
              </a:ext>
            </a:extLst>
          </p:cNvPr>
          <p:cNvGrpSpPr/>
          <p:nvPr/>
        </p:nvGrpSpPr>
        <p:grpSpPr>
          <a:xfrm>
            <a:off x="0" y="-15754"/>
            <a:ext cx="12192000" cy="1369077"/>
            <a:chOff x="0" y="0"/>
            <a:chExt cx="12192000" cy="1369077"/>
          </a:xfrm>
        </p:grpSpPr>
        <p:sp>
          <p:nvSpPr>
            <p:cNvPr id="9" name="Rectangle 8">
              <a:extLst>
                <a:ext uri="{FF2B5EF4-FFF2-40B4-BE49-F238E27FC236}">
                  <a16:creationId xmlns:a16="http://schemas.microsoft.com/office/drawing/2014/main" id="{A1133C67-A8F3-48D0-BE2E-A06B4D230AB2}"/>
                </a:ext>
              </a:extLst>
            </p:cNvPr>
            <p:cNvSpPr/>
            <p:nvPr/>
          </p:nvSpPr>
          <p:spPr>
            <a:xfrm>
              <a:off x="0" y="0"/>
              <a:ext cx="12192000" cy="1369077"/>
            </a:xfrm>
            <a:prstGeom prst="rect">
              <a:avLst/>
            </a:prstGeom>
            <a:solidFill>
              <a:srgbClr val="231F2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pic>
          <p:nvPicPr>
            <p:cNvPr id="10" name="Picture 9" descr="A picture containing drawing, bird, flower&#10;&#10;Description automatically generated">
              <a:extLst>
                <a:ext uri="{FF2B5EF4-FFF2-40B4-BE49-F238E27FC236}">
                  <a16:creationId xmlns:a16="http://schemas.microsoft.com/office/drawing/2014/main" id="{70D95ACD-5CDF-47A2-8C60-807EF461FD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83218" y="0"/>
              <a:ext cx="2808782" cy="1337569"/>
            </a:xfrm>
            <a:prstGeom prst="rect">
              <a:avLst/>
            </a:prstGeom>
          </p:spPr>
        </p:pic>
      </p:grpSp>
      <p:sp>
        <p:nvSpPr>
          <p:cNvPr id="11" name="Subtitle 2">
            <a:extLst>
              <a:ext uri="{FF2B5EF4-FFF2-40B4-BE49-F238E27FC236}">
                <a16:creationId xmlns:a16="http://schemas.microsoft.com/office/drawing/2014/main" id="{04E8E563-A34B-49E3-84B5-DDE6C08900A7}"/>
              </a:ext>
            </a:extLst>
          </p:cNvPr>
          <p:cNvSpPr txBox="1">
            <a:spLocks/>
          </p:cNvSpPr>
          <p:nvPr/>
        </p:nvSpPr>
        <p:spPr>
          <a:xfrm>
            <a:off x="428625" y="668785"/>
            <a:ext cx="8797262" cy="60045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solidFill>
                  <a:schemeClr val="bg1"/>
                </a:solidFill>
                <a:cs typeface="Arial" panose="020B0604020202020204" pitchFamily="34" charset="0"/>
              </a:rPr>
              <a:t>Complaint Statistics; 2019 – 2022  </a:t>
            </a:r>
          </a:p>
        </p:txBody>
      </p:sp>
      <p:graphicFrame>
        <p:nvGraphicFramePr>
          <p:cNvPr id="2" name="Chart 1">
            <a:extLst>
              <a:ext uri="{FF2B5EF4-FFF2-40B4-BE49-F238E27FC236}">
                <a16:creationId xmlns:a16="http://schemas.microsoft.com/office/drawing/2014/main" id="{C74CDC9F-FCFF-B1D5-F057-7A47D411E4AE}"/>
              </a:ext>
            </a:extLst>
          </p:cNvPr>
          <p:cNvGraphicFramePr>
            <a:graphicFrameLocks/>
          </p:cNvGraphicFramePr>
          <p:nvPr>
            <p:extLst>
              <p:ext uri="{D42A27DB-BD31-4B8C-83A1-F6EECF244321}">
                <p14:modId xmlns:p14="http://schemas.microsoft.com/office/powerpoint/2010/main" val="825397364"/>
              </p:ext>
            </p:extLst>
          </p:nvPr>
        </p:nvGraphicFramePr>
        <p:xfrm>
          <a:off x="7328848" y="1755678"/>
          <a:ext cx="4396322" cy="246533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0291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4640655D-F447-4E98-BE05-E852C57422F8}"/>
              </a:ext>
            </a:extLst>
          </p:cNvPr>
          <p:cNvSpPr>
            <a:spLocks noGrp="1"/>
          </p:cNvSpPr>
          <p:nvPr>
            <p:ph idx="1"/>
          </p:nvPr>
        </p:nvSpPr>
        <p:spPr>
          <a:xfrm>
            <a:off x="318448" y="1605888"/>
            <a:ext cx="11586949" cy="5013276"/>
          </a:xfrm>
        </p:spPr>
        <p:txBody>
          <a:bodyPr>
            <a:normAutofit fontScale="85000" lnSpcReduction="10000"/>
          </a:bodyPr>
          <a:lstStyle/>
          <a:p>
            <a:pPr marL="0" marR="2540" lvl="1" indent="0" algn="just">
              <a:lnSpc>
                <a:spcPct val="120000"/>
              </a:lnSpc>
              <a:buNone/>
            </a:pPr>
            <a:r>
              <a:rPr lang="en-GB" sz="1900" dirty="0"/>
              <a:t>Everyone has the right to complain and enquire about aircraft noise issues, but; </a:t>
            </a:r>
          </a:p>
          <a:p>
            <a:pPr marL="0" marR="2540" lvl="1" indent="0" algn="just">
              <a:lnSpc>
                <a:spcPct val="120000"/>
              </a:lnSpc>
              <a:buNone/>
            </a:pPr>
            <a:endParaRPr lang="en-GB" sz="1900" dirty="0">
              <a:effectLst/>
              <a:ea typeface="Calibri" panose="020F0502020204030204" pitchFamily="34" charset="0"/>
              <a:cs typeface="Times New Roman" panose="02020603050405020304" pitchFamily="18" charset="0"/>
            </a:endParaRPr>
          </a:p>
          <a:p>
            <a:pPr marL="0" marR="2540" lvl="1" indent="0" algn="just">
              <a:lnSpc>
                <a:spcPct val="120000"/>
              </a:lnSpc>
              <a:buNone/>
            </a:pPr>
            <a:r>
              <a:rPr lang="en-GB" sz="1900" dirty="0">
                <a:effectLst/>
                <a:ea typeface="Calibri" panose="020F0502020204030204" pitchFamily="34" charset="0"/>
                <a:cs typeface="Times New Roman" panose="02020603050405020304" pitchFamily="18" charset="0"/>
              </a:rPr>
              <a:t>There are people who in our opinion are acting vexatiously towards the airport and who seem to have ulterior motives for acting this way, examples of this are;  </a:t>
            </a:r>
          </a:p>
          <a:p>
            <a:pPr marL="0" marR="2540" lvl="1" indent="0" algn="just">
              <a:lnSpc>
                <a:spcPct val="120000"/>
              </a:lnSpc>
              <a:buNone/>
            </a:pPr>
            <a:endParaRPr lang="en-GB" sz="1900" dirty="0">
              <a:ea typeface="Calibri" panose="020F0502020204030204" pitchFamily="34" charset="0"/>
              <a:cs typeface="Times New Roman" panose="02020603050405020304" pitchFamily="18" charset="0"/>
            </a:endParaRPr>
          </a:p>
          <a:p>
            <a:pPr marL="914400" marR="2540" lvl="2" indent="-457200" algn="just">
              <a:lnSpc>
                <a:spcPct val="120000"/>
              </a:lnSpc>
              <a:spcBef>
                <a:spcPts val="0"/>
              </a:spcBef>
              <a:buFont typeface="+mj-lt"/>
              <a:buAutoNum type="arabicParenR"/>
            </a:pPr>
            <a:r>
              <a:rPr lang="en-GB" sz="1900" dirty="0">
                <a:effectLst/>
                <a:ea typeface="Calibri" panose="020F0502020204030204" pitchFamily="34" charset="0"/>
                <a:cs typeface="Times New Roman" panose="02020603050405020304" pitchFamily="18" charset="0"/>
              </a:rPr>
              <a:t>Sustained high volume and frequency of complaints with no apparent rationale</a:t>
            </a:r>
          </a:p>
          <a:p>
            <a:pPr marL="914400" marR="2540" lvl="2" indent="-457200" algn="just">
              <a:lnSpc>
                <a:spcPct val="120000"/>
              </a:lnSpc>
              <a:spcBef>
                <a:spcPts val="0"/>
              </a:spcBef>
              <a:buFont typeface="+mj-lt"/>
              <a:buAutoNum type="arabicParenR"/>
            </a:pPr>
            <a:r>
              <a:rPr lang="en-GB" sz="1900" dirty="0">
                <a:effectLst/>
                <a:ea typeface="Calibri" panose="020F0502020204030204" pitchFamily="34" charset="0"/>
                <a:cs typeface="Times New Roman" panose="02020603050405020304" pitchFamily="18" charset="0"/>
              </a:rPr>
              <a:t>Continually seeking data/information that has already been provided </a:t>
            </a:r>
          </a:p>
          <a:p>
            <a:pPr marL="914400" marR="2540" lvl="2" indent="-457200" algn="just">
              <a:lnSpc>
                <a:spcPct val="120000"/>
              </a:lnSpc>
              <a:spcBef>
                <a:spcPts val="0"/>
              </a:spcBef>
              <a:buFont typeface="+mj-lt"/>
              <a:buAutoNum type="arabicParenR"/>
            </a:pPr>
            <a:r>
              <a:rPr lang="en-GB" sz="1900" dirty="0">
                <a:ea typeface="Calibri" panose="020F0502020204030204" pitchFamily="34" charset="0"/>
                <a:cs typeface="Times New Roman" panose="02020603050405020304" pitchFamily="18" charset="0"/>
              </a:rPr>
              <a:t>C</a:t>
            </a:r>
            <a:r>
              <a:rPr lang="en-GB" sz="1900" dirty="0">
                <a:effectLst/>
                <a:ea typeface="Calibri" panose="020F0502020204030204" pitchFamily="34" charset="0"/>
                <a:cs typeface="Times New Roman" panose="02020603050405020304" pitchFamily="18" charset="0"/>
              </a:rPr>
              <a:t>lear intention to reopen issues that have already been considered</a:t>
            </a:r>
          </a:p>
          <a:p>
            <a:pPr marL="914400" marR="2540" lvl="2" indent="-457200" algn="just">
              <a:lnSpc>
                <a:spcPct val="120000"/>
              </a:lnSpc>
              <a:spcBef>
                <a:spcPts val="0"/>
              </a:spcBef>
              <a:buFont typeface="+mj-lt"/>
              <a:buAutoNum type="arabicParenR"/>
            </a:pPr>
            <a:r>
              <a:rPr lang="en-US" sz="1900" dirty="0"/>
              <a:t>Submitting repeat complaints with minor adjustments/variations</a:t>
            </a:r>
          </a:p>
          <a:p>
            <a:pPr marL="914400" marR="2540" lvl="2" indent="-457200" algn="just">
              <a:lnSpc>
                <a:spcPct val="120000"/>
              </a:lnSpc>
              <a:spcBef>
                <a:spcPts val="0"/>
              </a:spcBef>
              <a:buFont typeface="+mj-lt"/>
              <a:buAutoNum type="arabicParenR"/>
            </a:pPr>
            <a:r>
              <a:rPr lang="en-US" sz="1900" dirty="0"/>
              <a:t>High volumes of illegitimate complaints</a:t>
            </a:r>
          </a:p>
          <a:p>
            <a:pPr marL="914400" marR="2540" lvl="2" indent="-457200" algn="just">
              <a:lnSpc>
                <a:spcPct val="120000"/>
              </a:lnSpc>
              <a:spcBef>
                <a:spcPts val="0"/>
              </a:spcBef>
              <a:buFont typeface="+mj-lt"/>
              <a:buAutoNum type="arabicParenR"/>
            </a:pPr>
            <a:r>
              <a:rPr lang="en-US" sz="1900" dirty="0"/>
              <a:t>Continuous reporting of movements unrelated to FAL</a:t>
            </a:r>
          </a:p>
          <a:p>
            <a:pPr marL="914400" marR="2540" lvl="2" indent="-457200" algn="just">
              <a:lnSpc>
                <a:spcPct val="120000"/>
              </a:lnSpc>
              <a:spcBef>
                <a:spcPts val="0"/>
              </a:spcBef>
              <a:buFont typeface="+mj-lt"/>
              <a:buAutoNum type="arabicParenR"/>
            </a:pPr>
            <a:r>
              <a:rPr lang="en-US" sz="1900" dirty="0"/>
              <a:t>Waiting a significant amount of time after the event then submitting a complaint</a:t>
            </a:r>
          </a:p>
          <a:p>
            <a:pPr marL="914400" marR="2540" lvl="2" indent="-457200" algn="just">
              <a:lnSpc>
                <a:spcPct val="120000"/>
              </a:lnSpc>
              <a:spcBef>
                <a:spcPts val="0"/>
              </a:spcBef>
              <a:buFont typeface="+mj-lt"/>
              <a:buAutoNum type="arabicParenR"/>
            </a:pPr>
            <a:r>
              <a:rPr lang="en-US" sz="1900" dirty="0"/>
              <a:t>The complainant refuses to accept a reasonable response</a:t>
            </a:r>
          </a:p>
          <a:p>
            <a:pPr marL="914400" marR="2540" lvl="2" indent="-457200" algn="just">
              <a:lnSpc>
                <a:spcPct val="120000"/>
              </a:lnSpc>
              <a:spcBef>
                <a:spcPts val="0"/>
              </a:spcBef>
              <a:buFont typeface="+mj-lt"/>
              <a:buAutoNum type="arabicParenR"/>
            </a:pPr>
            <a:endParaRPr lang="en-US" sz="1900" dirty="0"/>
          </a:p>
          <a:p>
            <a:pPr marL="0" indent="0" algn="just">
              <a:lnSpc>
                <a:spcPct val="120000"/>
              </a:lnSpc>
              <a:buNone/>
            </a:pPr>
            <a:r>
              <a:rPr lang="en-GB" sz="1900" dirty="0"/>
              <a:t>We take our responsibilities to manage and mitigate the effects of aircraft noise arising from our operations very seriously and are genuinely committed to responding to complaints and queries in line with our Policy and timelines. To do this effectively we need to put in place an appropriate policy and process to effectively deal with vexatious complainants    </a:t>
            </a:r>
          </a:p>
          <a:p>
            <a:pPr marL="914400" marR="2540" lvl="2" indent="-457200">
              <a:lnSpc>
                <a:spcPct val="115000"/>
              </a:lnSpc>
              <a:spcBef>
                <a:spcPts val="0"/>
              </a:spcBef>
              <a:buFont typeface="+mj-lt"/>
              <a:buAutoNum type="arabicParenR"/>
            </a:pPr>
            <a:endParaRPr lang="en-GB" dirty="0"/>
          </a:p>
          <a:p>
            <a:pPr marL="914400" marR="2540" lvl="2" indent="-457200">
              <a:lnSpc>
                <a:spcPct val="115000"/>
              </a:lnSpc>
              <a:spcBef>
                <a:spcPts val="0"/>
              </a:spcBef>
              <a:buFont typeface="+mj-lt"/>
              <a:buAutoNum type="arabicParenR"/>
            </a:pPr>
            <a:endParaRPr lang="en-GB" dirty="0"/>
          </a:p>
          <a:p>
            <a:pPr marL="0" marR="2540" lvl="1" indent="0">
              <a:lnSpc>
                <a:spcPct val="115000"/>
              </a:lnSpc>
              <a:spcBef>
                <a:spcPts val="0"/>
              </a:spcBef>
              <a:buNone/>
            </a:pPr>
            <a:endParaRPr lang="en-GB" dirty="0">
              <a:ea typeface="Calibri" panose="020F0502020204030204" pitchFamily="34" charset="0"/>
              <a:cs typeface="Times New Roman" panose="02020603050405020304" pitchFamily="18" charset="0"/>
            </a:endParaRPr>
          </a:p>
          <a:p>
            <a:pPr marL="914400" marR="2540" lvl="2" indent="-457200">
              <a:lnSpc>
                <a:spcPct val="115000"/>
              </a:lnSpc>
              <a:spcBef>
                <a:spcPts val="0"/>
              </a:spcBef>
              <a:buFont typeface="+mj-lt"/>
              <a:buAutoNum type="arabicParenR"/>
            </a:pPr>
            <a:endParaRPr lang="en-US" dirty="0"/>
          </a:p>
          <a:p>
            <a:pPr marL="914400" marR="2540" lvl="2" indent="-457200">
              <a:lnSpc>
                <a:spcPct val="115000"/>
              </a:lnSpc>
              <a:spcBef>
                <a:spcPts val="0"/>
              </a:spcBef>
              <a:buFont typeface="+mj-lt"/>
              <a:buAutoNum type="arabicParenR"/>
            </a:pPr>
            <a:endParaRPr lang="en-GB" dirty="0">
              <a:effectLst/>
              <a:ea typeface="Calibri" panose="020F0502020204030204" pitchFamily="34" charset="0"/>
              <a:cs typeface="Times New Roman" panose="02020603050405020304" pitchFamily="18" charset="0"/>
            </a:endParaRPr>
          </a:p>
        </p:txBody>
      </p:sp>
      <p:grpSp>
        <p:nvGrpSpPr>
          <p:cNvPr id="8" name="Group 7">
            <a:extLst>
              <a:ext uri="{FF2B5EF4-FFF2-40B4-BE49-F238E27FC236}">
                <a16:creationId xmlns:a16="http://schemas.microsoft.com/office/drawing/2014/main" id="{0451EEF1-A081-41EA-90F6-5686C220128F}"/>
              </a:ext>
            </a:extLst>
          </p:cNvPr>
          <p:cNvGrpSpPr/>
          <p:nvPr/>
        </p:nvGrpSpPr>
        <p:grpSpPr>
          <a:xfrm>
            <a:off x="0" y="-15756"/>
            <a:ext cx="12192000" cy="1369077"/>
            <a:chOff x="0" y="0"/>
            <a:chExt cx="12192000" cy="1369077"/>
          </a:xfrm>
        </p:grpSpPr>
        <p:sp>
          <p:nvSpPr>
            <p:cNvPr id="9" name="Rectangle 8">
              <a:extLst>
                <a:ext uri="{FF2B5EF4-FFF2-40B4-BE49-F238E27FC236}">
                  <a16:creationId xmlns:a16="http://schemas.microsoft.com/office/drawing/2014/main" id="{A1133C67-A8F3-48D0-BE2E-A06B4D230AB2}"/>
                </a:ext>
              </a:extLst>
            </p:cNvPr>
            <p:cNvSpPr/>
            <p:nvPr/>
          </p:nvSpPr>
          <p:spPr>
            <a:xfrm>
              <a:off x="0" y="0"/>
              <a:ext cx="12192000" cy="1369077"/>
            </a:xfrm>
            <a:prstGeom prst="rect">
              <a:avLst/>
            </a:prstGeom>
            <a:solidFill>
              <a:srgbClr val="231F2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pic>
          <p:nvPicPr>
            <p:cNvPr id="10" name="Picture 9" descr="A picture containing drawing, bird, flower&#10;&#10;Description automatically generated">
              <a:extLst>
                <a:ext uri="{FF2B5EF4-FFF2-40B4-BE49-F238E27FC236}">
                  <a16:creationId xmlns:a16="http://schemas.microsoft.com/office/drawing/2014/main" id="{70D95ACD-5CDF-47A2-8C60-807EF461FD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83218" y="0"/>
              <a:ext cx="2808782" cy="1337569"/>
            </a:xfrm>
            <a:prstGeom prst="rect">
              <a:avLst/>
            </a:prstGeom>
          </p:spPr>
        </p:pic>
      </p:grpSp>
      <p:sp>
        <p:nvSpPr>
          <p:cNvPr id="11" name="Subtitle 2">
            <a:extLst>
              <a:ext uri="{FF2B5EF4-FFF2-40B4-BE49-F238E27FC236}">
                <a16:creationId xmlns:a16="http://schemas.microsoft.com/office/drawing/2014/main" id="{04E8E563-A34B-49E3-84B5-DDE6C08900A7}"/>
              </a:ext>
            </a:extLst>
          </p:cNvPr>
          <p:cNvSpPr txBox="1">
            <a:spLocks/>
          </p:cNvSpPr>
          <p:nvPr/>
        </p:nvSpPr>
        <p:spPr>
          <a:xfrm>
            <a:off x="318448" y="668782"/>
            <a:ext cx="6507134" cy="60045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solidFill>
                  <a:schemeClr val="bg1"/>
                </a:solidFill>
                <a:cs typeface="Arial" panose="020B0604020202020204" pitchFamily="34" charset="0"/>
              </a:rPr>
              <a:t>Vexatious Complainants (Regular Callers)</a:t>
            </a:r>
          </a:p>
        </p:txBody>
      </p:sp>
    </p:spTree>
    <p:extLst>
      <p:ext uri="{BB962C8B-B14F-4D97-AF65-F5344CB8AC3E}">
        <p14:creationId xmlns:p14="http://schemas.microsoft.com/office/powerpoint/2010/main" val="1963316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4640655D-F447-4E98-BE05-E852C57422F8}"/>
              </a:ext>
            </a:extLst>
          </p:cNvPr>
          <p:cNvSpPr>
            <a:spLocks noGrp="1"/>
          </p:cNvSpPr>
          <p:nvPr>
            <p:ph idx="1"/>
          </p:nvPr>
        </p:nvSpPr>
        <p:spPr>
          <a:xfrm>
            <a:off x="428625" y="1640697"/>
            <a:ext cx="11207341" cy="5005763"/>
          </a:xfrm>
        </p:spPr>
        <p:txBody>
          <a:bodyPr>
            <a:normAutofit/>
          </a:bodyPr>
          <a:lstStyle/>
          <a:p>
            <a:pPr marL="0" indent="0" algn="ctr">
              <a:buNone/>
            </a:pPr>
            <a:r>
              <a:rPr lang="en-GB" sz="5400" dirty="0">
                <a:effectLst/>
                <a:latin typeface="Calibri" panose="020F0502020204030204" pitchFamily="34" charset="0"/>
                <a:ea typeface="Calibri" panose="020F0502020204030204" pitchFamily="34" charset="0"/>
              </a:rPr>
              <a:t>Open Discussion </a:t>
            </a:r>
          </a:p>
          <a:p>
            <a:pPr marL="0" indent="0" algn="ctr">
              <a:buNone/>
            </a:pPr>
            <a:r>
              <a:rPr lang="en-GB" sz="5400" dirty="0">
                <a:effectLst/>
                <a:latin typeface="Calibri" panose="020F0502020204030204" pitchFamily="34" charset="0"/>
                <a:ea typeface="Calibri" panose="020F0502020204030204" pitchFamily="34" charset="0"/>
              </a:rPr>
              <a:t>and </a:t>
            </a:r>
          </a:p>
          <a:p>
            <a:pPr marL="0" indent="0" algn="ctr">
              <a:buNone/>
            </a:pPr>
            <a:r>
              <a:rPr lang="en-GB" sz="5400" dirty="0">
                <a:effectLst/>
                <a:latin typeface="Calibri" panose="020F0502020204030204" pitchFamily="34" charset="0"/>
                <a:ea typeface="Calibri" panose="020F0502020204030204" pitchFamily="34" charset="0"/>
              </a:rPr>
              <a:t>Next Steps</a:t>
            </a:r>
            <a:endParaRPr lang="en-GB" sz="5400" dirty="0"/>
          </a:p>
        </p:txBody>
      </p:sp>
      <p:grpSp>
        <p:nvGrpSpPr>
          <p:cNvPr id="8" name="Group 7">
            <a:extLst>
              <a:ext uri="{FF2B5EF4-FFF2-40B4-BE49-F238E27FC236}">
                <a16:creationId xmlns:a16="http://schemas.microsoft.com/office/drawing/2014/main" id="{0451EEF1-A081-41EA-90F6-5686C220128F}"/>
              </a:ext>
            </a:extLst>
          </p:cNvPr>
          <p:cNvGrpSpPr/>
          <p:nvPr/>
        </p:nvGrpSpPr>
        <p:grpSpPr>
          <a:xfrm>
            <a:off x="0" y="0"/>
            <a:ext cx="12192000" cy="1369077"/>
            <a:chOff x="0" y="0"/>
            <a:chExt cx="12192000" cy="1369077"/>
          </a:xfrm>
        </p:grpSpPr>
        <p:sp>
          <p:nvSpPr>
            <p:cNvPr id="9" name="Rectangle 8">
              <a:extLst>
                <a:ext uri="{FF2B5EF4-FFF2-40B4-BE49-F238E27FC236}">
                  <a16:creationId xmlns:a16="http://schemas.microsoft.com/office/drawing/2014/main" id="{A1133C67-A8F3-48D0-BE2E-A06B4D230AB2}"/>
                </a:ext>
              </a:extLst>
            </p:cNvPr>
            <p:cNvSpPr/>
            <p:nvPr/>
          </p:nvSpPr>
          <p:spPr>
            <a:xfrm>
              <a:off x="0" y="0"/>
              <a:ext cx="12192000" cy="1369077"/>
            </a:xfrm>
            <a:prstGeom prst="rect">
              <a:avLst/>
            </a:prstGeom>
            <a:solidFill>
              <a:srgbClr val="231F2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pic>
          <p:nvPicPr>
            <p:cNvPr id="10" name="Picture 9" descr="A picture containing drawing, bird, flower&#10;&#10;Description automatically generated">
              <a:extLst>
                <a:ext uri="{FF2B5EF4-FFF2-40B4-BE49-F238E27FC236}">
                  <a16:creationId xmlns:a16="http://schemas.microsoft.com/office/drawing/2014/main" id="{70D95ACD-5CDF-47A2-8C60-807EF461FD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83218" y="0"/>
              <a:ext cx="2808782" cy="1337569"/>
            </a:xfrm>
            <a:prstGeom prst="rect">
              <a:avLst/>
            </a:prstGeom>
          </p:spPr>
        </p:pic>
      </p:grpSp>
      <p:sp>
        <p:nvSpPr>
          <p:cNvPr id="11" name="Subtitle 2">
            <a:extLst>
              <a:ext uri="{FF2B5EF4-FFF2-40B4-BE49-F238E27FC236}">
                <a16:creationId xmlns:a16="http://schemas.microsoft.com/office/drawing/2014/main" id="{04E8E563-A34B-49E3-84B5-DDE6C08900A7}"/>
              </a:ext>
            </a:extLst>
          </p:cNvPr>
          <p:cNvSpPr txBox="1">
            <a:spLocks/>
          </p:cNvSpPr>
          <p:nvPr/>
        </p:nvSpPr>
        <p:spPr>
          <a:xfrm>
            <a:off x="428625" y="668785"/>
            <a:ext cx="6507134" cy="5868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1120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231F2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1DC76-778B-46A3-A3EA-056D1BF6A116}"/>
              </a:ext>
            </a:extLst>
          </p:cNvPr>
          <p:cNvSpPr>
            <a:spLocks noGrp="1"/>
          </p:cNvSpPr>
          <p:nvPr>
            <p:ph type="ctrTitle"/>
          </p:nvPr>
        </p:nvSpPr>
        <p:spPr>
          <a:xfrm>
            <a:off x="1524000" y="1674813"/>
            <a:ext cx="9144000" cy="2387600"/>
          </a:xfrm>
        </p:spPr>
        <p:txBody>
          <a:bodyPr/>
          <a:lstStyle/>
          <a:p>
            <a:r>
              <a:rPr lang="en-GB" dirty="0">
                <a:solidFill>
                  <a:schemeClr val="bg1"/>
                </a:solidFill>
                <a:latin typeface="Arial" panose="020B0604020202020204" pitchFamily="34" charset="0"/>
                <a:cs typeface="Arial" panose="020B0604020202020204" pitchFamily="34" charset="0"/>
              </a:rPr>
              <a:t>Ahead of the Curve</a:t>
            </a:r>
          </a:p>
        </p:txBody>
      </p:sp>
      <p:pic>
        <p:nvPicPr>
          <p:cNvPr id="4" name="Picture 3" descr="A picture containing drawing, bird, flower&#10;&#10;Description automatically generated">
            <a:extLst>
              <a:ext uri="{FF2B5EF4-FFF2-40B4-BE49-F238E27FC236}">
                <a16:creationId xmlns:a16="http://schemas.microsoft.com/office/drawing/2014/main" id="{030394B8-CC57-438E-8867-51C5B73265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67642" y="0"/>
            <a:ext cx="4224358" cy="2011680"/>
          </a:xfrm>
          <a:prstGeom prst="rect">
            <a:avLst/>
          </a:prstGeom>
        </p:spPr>
      </p:pic>
      <p:sp>
        <p:nvSpPr>
          <p:cNvPr id="5" name="TextBox 4">
            <a:extLst>
              <a:ext uri="{FF2B5EF4-FFF2-40B4-BE49-F238E27FC236}">
                <a16:creationId xmlns:a16="http://schemas.microsoft.com/office/drawing/2014/main" id="{17CDC1D8-C43A-42A5-B093-0A3FB734A74F}"/>
              </a:ext>
            </a:extLst>
          </p:cNvPr>
          <p:cNvSpPr txBox="1"/>
          <p:nvPr/>
        </p:nvSpPr>
        <p:spPr>
          <a:xfrm>
            <a:off x="9868986" y="1305783"/>
            <a:ext cx="1974669" cy="276999"/>
          </a:xfrm>
          <a:prstGeom prst="rect">
            <a:avLst/>
          </a:prstGeom>
          <a:noFill/>
        </p:spPr>
        <p:txBody>
          <a:bodyPr wrap="square" rtlCol="0">
            <a:spAutoFit/>
          </a:bodyPr>
          <a:lstStyle/>
          <a:p>
            <a:r>
              <a:rPr lang="en-GB" sz="1200" dirty="0">
                <a:solidFill>
                  <a:schemeClr val="bg1"/>
                </a:solidFill>
                <a:latin typeface="Arial" panose="020B0604020202020204" pitchFamily="34" charset="0"/>
                <a:cs typeface="Arial" panose="020B0604020202020204" pitchFamily="34" charset="0"/>
              </a:rPr>
              <a:t>AHEAD OF THE CURVE</a:t>
            </a:r>
          </a:p>
        </p:txBody>
      </p:sp>
    </p:spTree>
    <p:extLst>
      <p:ext uri="{BB962C8B-B14F-4D97-AF65-F5344CB8AC3E}">
        <p14:creationId xmlns:p14="http://schemas.microsoft.com/office/powerpoint/2010/main" val="4121752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1594</TotalTime>
  <Words>860</Words>
  <Application>Microsoft Office PowerPoint</Application>
  <PresentationFormat>Widescreen</PresentationFormat>
  <Paragraphs>81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FAL Policy on Handling Noise Complaints   S106; Addition of Regular Callers (Section 8)</vt:lpstr>
      <vt:lpstr>PowerPoint Presentation</vt:lpstr>
      <vt:lpstr>PowerPoint Presentation</vt:lpstr>
      <vt:lpstr>PowerPoint Presentation</vt:lpstr>
      <vt:lpstr>PowerPoint Presentation</vt:lpstr>
      <vt:lpstr>PowerPoint Presentation</vt:lpstr>
      <vt:lpstr>Ahead of the Curve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Bayley Rolfe</dc:creator>
  <cp:lastModifiedBy>Les Freer</cp:lastModifiedBy>
  <cp:revision>51</cp:revision>
  <cp:lastPrinted>2023-02-08T14:21:08Z</cp:lastPrinted>
  <dcterms:created xsi:type="dcterms:W3CDTF">2020-07-21T11:08:49Z</dcterms:created>
  <dcterms:modified xsi:type="dcterms:W3CDTF">2023-02-08T14:21:16Z</dcterms:modified>
</cp:coreProperties>
</file>