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</p:sldMasterIdLst>
  <p:notesMasterIdLst>
    <p:notesMasterId r:id="rId9"/>
  </p:notesMasterIdLst>
  <p:sldIdLst>
    <p:sldId id="261" r:id="rId5"/>
    <p:sldId id="1641" r:id="rId6"/>
    <p:sldId id="1648" r:id="rId7"/>
    <p:sldId id="266" r:id="rId8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C81DF-2D6F-48B8-8C85-AB4A2551CA9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F006E-ED04-4194-AED0-05C0E7373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0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694F-01CE-4A70-9579-95A9C81F2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72CD4-8B23-466A-93E4-6205E7892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4D07E-8AD5-49A2-A5B8-033C828F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40BC8-6806-4D54-B672-B6FC158E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353A7-3138-45FA-9F3A-7AB3E053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77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F9563-BA29-4680-BC85-566A207A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F045D-CF65-4C58-821A-77C795599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AE48-0BC9-4293-8B34-CD87D972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051B-9B51-4E0D-A400-0339BBBF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9F5A9-D23A-4C1F-971B-C837C48D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B7B68-D450-4229-B025-E602DC9B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810FD-1C25-4165-8981-5D08E4EFD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60199-A749-443E-A9D4-A5C7724E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C09BE-C672-4A61-A838-DD3BC756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0118F-B11E-4F91-8D6A-C92F9EE6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90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D5DC-C041-4373-8949-E26B7F7C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8597-5D0F-471D-959C-B2CA3ED4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86C3A-98A1-4159-A49C-38E39882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9E25-59D2-4C60-B29C-B2396FFA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8B8FF-2918-4FD2-B72E-ABA783A6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6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FEC5-FC5B-439C-B507-EAE0B776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B452-6947-4AC5-9D8F-48596CB4D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C9C0E-A697-4CB2-B696-5C7310BF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FC072-A6D2-4351-93D0-A4241F60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877B-9347-4265-9B69-9A6F3B7D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11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1DD9-18AC-4D8C-A7E9-8CBDA565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DEB07-FC50-4BF7-AB55-97E81B722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52638-D911-4E3E-AAF1-F26D8F070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46743-8A16-4E2B-8CF5-44729CF2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2215D-12DA-486D-B850-CD55DC95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62933-34DE-4342-BC5D-875F467F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A163-B110-4039-BAC3-A5F8F1D9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D5EE5-6D50-4102-900B-E5E6D63EF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FF9CB-ACDA-44F0-A951-250C5128B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F7720-2DD2-4983-A69A-C01DA1175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4D49E-74C8-440A-B406-AE27D06C3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C1314D-8996-474D-9D6C-359FECFC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03D85-7053-440F-BA1F-44D68E9A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B63D1E-A613-44FA-A86B-BD42561B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42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9DFA7-EEC3-42CE-ACED-F01FA5C6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5E925-A86E-4A14-9C91-C32FF11F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2B26F-8730-483B-8AFE-0C811EF2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E99CC-B3FE-439D-BFF8-70E40724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0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BDFD1-9D31-4F6D-BC1E-E2CB0D8A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BA811-E0F8-4DEE-82BE-DC598603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499E6-3C7F-4E9C-8F70-8EE0B77A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63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9DF0-CE2B-422C-BA6D-10EC8D66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A3FC6-3427-47C5-852A-43211A1ED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C880E-7A3D-46EE-9621-4BD136FE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C9694-BDBC-4F25-9C50-FA7AB011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DA1BE-0CD5-49C8-9EA3-96F9A940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D4DAF-C87A-42C6-B345-4AC2E4A3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3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1CC8-96FC-4306-BF1D-140C54C2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6D540-BE0B-4F22-8188-AA5D39807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8FD0E-65C5-4E31-8DC3-00D308DF6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7B456-3B62-4806-941F-70C49455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C4204-A989-4AF6-AEC8-E898C152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EBD68-F919-4092-B07F-CEC5654D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80C1B-F981-4C80-A832-1C287D6DD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67084-043A-46BD-BD6D-359B677C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1B61-C45F-4BE6-A21B-806BCF386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3A03-5809-436A-994C-09C3EC47681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476FD-704A-434D-9972-A05F75FF3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6B338-542B-4C0A-AC68-FD7C88F59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3C78-5DB8-4425-8763-EBE133CDB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DC76-778B-46A3-A3EA-056D1BF6A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16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Airspace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FACC Update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2024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drawing, bird, flower&#10;&#10;Description automatically generated">
            <a:extLst>
              <a:ext uri="{FF2B5EF4-FFF2-40B4-BE49-F238E27FC236}">
                <a16:creationId xmlns:a16="http://schemas.microsoft.com/office/drawing/2014/main" id="{030394B8-CC57-438E-8867-51C5B7326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42" y="0"/>
            <a:ext cx="4224358" cy="20116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CDC1D8-C43A-42A5-B093-0A3FB734A74F}"/>
              </a:ext>
            </a:extLst>
          </p:cNvPr>
          <p:cNvSpPr txBox="1"/>
          <p:nvPr/>
        </p:nvSpPr>
        <p:spPr>
          <a:xfrm>
            <a:off x="9868986" y="1305783"/>
            <a:ext cx="19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</p:spTree>
    <p:extLst>
      <p:ext uri="{BB962C8B-B14F-4D97-AF65-F5344CB8AC3E}">
        <p14:creationId xmlns:p14="http://schemas.microsoft.com/office/powerpoint/2010/main" val="5663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345B90C-5DC3-4C8C-8ED5-E72E7BD589D0}"/>
              </a:ext>
            </a:extLst>
          </p:cNvPr>
          <p:cNvGrpSpPr/>
          <p:nvPr/>
        </p:nvGrpSpPr>
        <p:grpSpPr>
          <a:xfrm>
            <a:off x="0" y="-150427"/>
            <a:ext cx="12192000" cy="1369077"/>
            <a:chOff x="0" y="0"/>
            <a:chExt cx="12192000" cy="136907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14BA120-BA86-4BD9-AB4A-80CD72C83677}"/>
                </a:ext>
              </a:extLst>
            </p:cNvPr>
            <p:cNvSpPr/>
            <p:nvPr/>
          </p:nvSpPr>
          <p:spPr>
            <a:xfrm>
              <a:off x="0" y="0"/>
              <a:ext cx="12192000" cy="1369077"/>
            </a:xfrm>
            <a:prstGeom prst="rect">
              <a:avLst/>
            </a:prstGeom>
            <a:solidFill>
              <a:srgbClr val="231F2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 descr="A picture containing drawing, bird, flower&#10;&#10;Description automatically generated">
              <a:extLst>
                <a:ext uri="{FF2B5EF4-FFF2-40B4-BE49-F238E27FC236}">
                  <a16:creationId xmlns:a16="http://schemas.microsoft.com/office/drawing/2014/main" id="{DBDD9B42-9345-4D3C-B8BD-C46CE7E45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3218" y="0"/>
              <a:ext cx="2808782" cy="1337569"/>
            </a:xfrm>
            <a:prstGeom prst="rect">
              <a:avLst/>
            </a:prstGeom>
          </p:spPr>
        </p:pic>
      </p:grpSp>
      <p:sp>
        <p:nvSpPr>
          <p:cNvPr id="12" name="Subtitle 2">
            <a:extLst>
              <a:ext uri="{FF2B5EF4-FFF2-40B4-BE49-F238E27FC236}">
                <a16:creationId xmlns:a16="http://schemas.microsoft.com/office/drawing/2014/main" id="{8E5F2EBD-AFC5-49D9-899C-04A273B03764}"/>
              </a:ext>
            </a:extLst>
          </p:cNvPr>
          <p:cNvSpPr txBox="1">
            <a:spLocks/>
          </p:cNvSpPr>
          <p:nvPr/>
        </p:nvSpPr>
        <p:spPr>
          <a:xfrm>
            <a:off x="428624" y="668784"/>
            <a:ext cx="8954593" cy="1066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highlight>
                  <a:srgbClr val="231F2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2020 ACP - PIR update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1764EAC-198B-6533-4724-7DD4C5CB4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218" y="2401378"/>
            <a:ext cx="12797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57C38FC-AEC5-07C0-BC3A-2029FF2DE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77" y="1304925"/>
            <a:ext cx="6886673" cy="54197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CCD8F9-3775-07C4-E1D7-34BB2D835E56}"/>
              </a:ext>
            </a:extLst>
          </p:cNvPr>
          <p:cNvCxnSpPr>
            <a:cxnSpLocks/>
          </p:cNvCxnSpPr>
          <p:nvPr/>
        </p:nvCxnSpPr>
        <p:spPr>
          <a:xfrm flipH="1">
            <a:off x="3981450" y="4105275"/>
            <a:ext cx="4457700" cy="20839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129ECE1-1477-2C19-2341-24200E366BB2}"/>
              </a:ext>
            </a:extLst>
          </p:cNvPr>
          <p:cNvSpPr txBox="1"/>
          <p:nvPr/>
        </p:nvSpPr>
        <p:spPr>
          <a:xfrm>
            <a:off x="8439150" y="1953087"/>
            <a:ext cx="267652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a request from the CAA to clarify the usage of CTA 7 information has been provided to them and they are working through it.</a:t>
            </a:r>
          </a:p>
          <a:p>
            <a:r>
              <a:rPr lang="en-US" dirty="0"/>
              <a:t>We expect that this will require an updated version of Annex E.</a:t>
            </a:r>
          </a:p>
        </p:txBody>
      </p:sp>
    </p:spTree>
    <p:extLst>
      <p:ext uri="{BB962C8B-B14F-4D97-AF65-F5344CB8AC3E}">
        <p14:creationId xmlns:p14="http://schemas.microsoft.com/office/powerpoint/2010/main" val="136632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345B90C-5DC3-4C8C-8ED5-E72E7BD589D0}"/>
              </a:ext>
            </a:extLst>
          </p:cNvPr>
          <p:cNvGrpSpPr/>
          <p:nvPr/>
        </p:nvGrpSpPr>
        <p:grpSpPr>
          <a:xfrm>
            <a:off x="0" y="-103411"/>
            <a:ext cx="12192000" cy="1369077"/>
            <a:chOff x="0" y="0"/>
            <a:chExt cx="12192000" cy="136907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14BA120-BA86-4BD9-AB4A-80CD72C83677}"/>
                </a:ext>
              </a:extLst>
            </p:cNvPr>
            <p:cNvSpPr/>
            <p:nvPr/>
          </p:nvSpPr>
          <p:spPr>
            <a:xfrm>
              <a:off x="0" y="0"/>
              <a:ext cx="12192000" cy="1369077"/>
            </a:xfrm>
            <a:prstGeom prst="rect">
              <a:avLst/>
            </a:prstGeom>
            <a:solidFill>
              <a:srgbClr val="231F2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pic>
          <p:nvPicPr>
            <p:cNvPr id="11" name="Picture 10" descr="A picture containing drawing, bird, flower&#10;&#10;Description automatically generated">
              <a:extLst>
                <a:ext uri="{FF2B5EF4-FFF2-40B4-BE49-F238E27FC236}">
                  <a16:creationId xmlns:a16="http://schemas.microsoft.com/office/drawing/2014/main" id="{DBDD9B42-9345-4D3C-B8BD-C46CE7E45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3218" y="0"/>
              <a:ext cx="2808782" cy="1337569"/>
            </a:xfrm>
            <a:prstGeom prst="rect">
              <a:avLst/>
            </a:prstGeom>
          </p:spPr>
        </p:pic>
      </p:grpSp>
      <p:sp>
        <p:nvSpPr>
          <p:cNvPr id="12" name="Subtitle 2">
            <a:extLst>
              <a:ext uri="{FF2B5EF4-FFF2-40B4-BE49-F238E27FC236}">
                <a16:creationId xmlns:a16="http://schemas.microsoft.com/office/drawing/2014/main" id="{8E5F2EBD-AFC5-49D9-899C-04A273B03764}"/>
              </a:ext>
            </a:extLst>
          </p:cNvPr>
          <p:cNvSpPr txBox="1">
            <a:spLocks/>
          </p:cNvSpPr>
          <p:nvPr/>
        </p:nvSpPr>
        <p:spPr>
          <a:xfrm>
            <a:off x="323850" y="653491"/>
            <a:ext cx="8954593" cy="593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  <a:latin typeface="Arial"/>
                <a:cs typeface="Arial"/>
              </a:rPr>
              <a:t>FASI-S Update </a:t>
            </a:r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A8D3F8-4144-4C21-A99A-80FF9C290C58}"/>
              </a:ext>
            </a:extLst>
          </p:cNvPr>
          <p:cNvSpPr txBox="1">
            <a:spLocks/>
          </p:cNvSpPr>
          <p:nvPr/>
        </p:nvSpPr>
        <p:spPr>
          <a:xfrm>
            <a:off x="569867" y="2416349"/>
            <a:ext cx="10825843" cy="3772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000" dirty="0"/>
              <a:t>	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1764EAC-198B-6533-4724-7DD4C5CB4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49" y="2429247"/>
            <a:ext cx="12797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3C5F7-7F71-2160-CAC3-6A252BD7F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676" y="1500326"/>
            <a:ext cx="8232374" cy="5282214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2800" b="1" dirty="0">
                <a:cs typeface="Arial"/>
              </a:rPr>
              <a:t>General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CAA and DFT planning to establish a Single Design Entity (SDE).  Will need public consultation and does r</a:t>
            </a: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 delay to the overall programme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cs typeface="Arial"/>
              </a:rPr>
              <a:t>ACOG have 2 Public Engagement Exercises live – one for the Scottish element and one for London Airspace South – this was launched 12 Feb and concerns airspace below 7000’ sponsored by Gatwick and above 7000’ sponsored by NERL (this extends over us). 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sz="2800" i="1" dirty="0">
              <a:cs typeface="Arial"/>
            </a:endParaRPr>
          </a:p>
          <a:p>
            <a:pPr marL="0" indent="0">
              <a:buNone/>
            </a:pPr>
            <a:endParaRPr lang="en-US" sz="2800" dirty="0">
              <a:cs typeface="Arial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E3FC00-F518-1DE4-D288-058D0E3B3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16983" y="1500326"/>
            <a:ext cx="3520780" cy="5110990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800" b="1" dirty="0"/>
              <a:t>Our ACP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Engagement feedback window for our Stage 2 options closed 26 Jan 24.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In scope feedback has been assessed.  No further options have been identified.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Most of the feedback did not answer the specific questions asked.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Those mentioning our Design Principles felt they were not able to say whether the design options had been followed or stated that they believed they hadn’t been considered.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Therefore, we have decided to provide additional information to our targeted stakeholders.  This second engagement period is currently planned for the end of April and into May.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The options have been technically refined to allow us to fulfill the next element of the Stage 2 process: an assessment of our options against our design principles known as the Design Principles Evaluation (DPE) is underway and an Initial Options Appraisal (IOA) is planned for June.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cs typeface="Times New Roman" panose="02020603050405020304" pitchFamily="18" charset="0"/>
              </a:rPr>
              <a:t>Technical integration work with other AMS ACP’s is progressing. </a:t>
            </a:r>
            <a:endParaRPr lang="en-GB" sz="29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56E456-4571-3634-05F5-2DA0AD634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657475"/>
            <a:ext cx="7124700" cy="395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DC76-778B-46A3-A3EA-056D1BF6A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4813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  <p:pic>
        <p:nvPicPr>
          <p:cNvPr id="4" name="Picture 3" descr="A picture containing drawing, bird, flower&#10;&#10;Description automatically generated">
            <a:extLst>
              <a:ext uri="{FF2B5EF4-FFF2-40B4-BE49-F238E27FC236}">
                <a16:creationId xmlns:a16="http://schemas.microsoft.com/office/drawing/2014/main" id="{030394B8-CC57-438E-8867-51C5B7326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42" y="0"/>
            <a:ext cx="4224358" cy="20116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CDC1D8-C43A-42A5-B093-0A3FB734A74F}"/>
              </a:ext>
            </a:extLst>
          </p:cNvPr>
          <p:cNvSpPr txBox="1"/>
          <p:nvPr/>
        </p:nvSpPr>
        <p:spPr>
          <a:xfrm>
            <a:off x="9868986" y="1305783"/>
            <a:ext cx="19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</p:spTree>
    <p:extLst>
      <p:ext uri="{BB962C8B-B14F-4D97-AF65-F5344CB8AC3E}">
        <p14:creationId xmlns:p14="http://schemas.microsoft.com/office/powerpoint/2010/main" val="412175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b05895-2b37-4f29-b0e6-8a0692dc908a">
      <Terms xmlns="http://schemas.microsoft.com/office/infopath/2007/PartnerControls"/>
    </lcf76f155ced4ddcb4097134ff3c332f>
    <TaxCatchAll xmlns="4a45f474-c8de-474f-95cb-f6dd6367db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0E6EC400D86242BD3F5C3289C2ADBA" ma:contentTypeVersion="16" ma:contentTypeDescription="Create a new document." ma:contentTypeScope="" ma:versionID="457aa5740a1f2805cf4026f7d89ac781">
  <xsd:schema xmlns:xsd="http://www.w3.org/2001/XMLSchema" xmlns:xs="http://www.w3.org/2001/XMLSchema" xmlns:p="http://schemas.microsoft.com/office/2006/metadata/properties" xmlns:ns2="5bb05895-2b37-4f29-b0e6-8a0692dc908a" xmlns:ns3="4a45f474-c8de-474f-95cb-f6dd6367db3e" targetNamespace="http://schemas.microsoft.com/office/2006/metadata/properties" ma:root="true" ma:fieldsID="7be3e70314ef09c1673e12d0f4a5d9c4" ns2:_="" ns3:_="">
    <xsd:import namespace="5bb05895-2b37-4f29-b0e6-8a0692dc908a"/>
    <xsd:import namespace="4a45f474-c8de-474f-95cb-f6dd6367db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05895-2b37-4f29-b0e6-8a0692dc90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7839b7-ef0d-40e7-a53e-1402dfb7b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5f474-c8de-474f-95cb-f6dd6367db3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924dc3-c598-44ef-854d-1b278517f071}" ma:internalName="TaxCatchAll" ma:showField="CatchAllData" ma:web="4a45f474-c8de-474f-95cb-f6dd6367db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AC5D03-EA37-42DD-BA54-6730765DDA96}">
  <ds:schemaRefs>
    <ds:schemaRef ds:uri="4a45f474-c8de-474f-95cb-f6dd6367db3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5bb05895-2b37-4f29-b0e6-8a0692dc908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B03964-9670-4BE1-BB79-F7EFFF10269F}">
  <ds:schemaRefs>
    <ds:schemaRef ds:uri="4a45f474-c8de-474f-95cb-f6dd6367db3e"/>
    <ds:schemaRef ds:uri="5bb05895-2b37-4f29-b0e6-8a0692dc90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A404839-90EA-4CDA-A4CB-8B073D29B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Office Theme</vt:lpstr>
      <vt:lpstr>  Airspace FACC Update March 2024</vt:lpstr>
      <vt:lpstr>PowerPoint Presentation</vt:lpstr>
      <vt:lpstr>PowerPoint Presentation</vt:lpstr>
      <vt:lpstr>Ahead of the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Bayley Rolfe</dc:creator>
  <cp:lastModifiedBy>Whittacre Hope</cp:lastModifiedBy>
  <cp:revision>49</cp:revision>
  <cp:lastPrinted>2023-01-30T15:11:26Z</cp:lastPrinted>
  <dcterms:created xsi:type="dcterms:W3CDTF">2020-07-21T11:08:49Z</dcterms:created>
  <dcterms:modified xsi:type="dcterms:W3CDTF">2024-03-26T08:53:19Z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0x010100990E6EC400D86242BD3F5C3289C2ADBA</vt:lpwstr>
  </property>
  <property fmtid="{D5CDD505-2E9C-101B-9397-08002B2CF9AE}" pid="3" name="MediaServiceImageTags">
    <vt:lpwstr/>
  </property>
</Properties>
</file>